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4FE"/>
    <a:srgbClr val="FFFFFF"/>
    <a:srgbClr val="9887FD"/>
    <a:srgbClr val="1FEDED"/>
    <a:srgbClr val="57E943"/>
    <a:srgbClr val="F7AE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0B0B-5B05-45A6-B606-C1E7DBBF3A9E}" type="datetimeFigureOut">
              <a:rPr lang="en-GB" smtClean="0"/>
              <a:t>06/10/2016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13BD-B851-4B3F-A2F5-2121FBBDD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779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0B0B-5B05-45A6-B606-C1E7DBBF3A9E}" type="datetimeFigureOut">
              <a:rPr lang="en-GB" smtClean="0"/>
              <a:t>06/10/2016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13BD-B851-4B3F-A2F5-2121FBBDD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831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0B0B-5B05-45A6-B606-C1E7DBBF3A9E}" type="datetimeFigureOut">
              <a:rPr lang="en-GB" smtClean="0"/>
              <a:t>06/10/2016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13BD-B851-4B3F-A2F5-2121FBBDD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664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0B0B-5B05-45A6-B606-C1E7DBBF3A9E}" type="datetimeFigureOut">
              <a:rPr lang="en-GB" smtClean="0"/>
              <a:t>06/10/2016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13BD-B851-4B3F-A2F5-2121FBBDD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30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0B0B-5B05-45A6-B606-C1E7DBBF3A9E}" type="datetimeFigureOut">
              <a:rPr lang="en-GB" smtClean="0"/>
              <a:t>06/10/2016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13BD-B851-4B3F-A2F5-2121FBBDD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89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0B0B-5B05-45A6-B606-C1E7DBBF3A9E}" type="datetimeFigureOut">
              <a:rPr lang="en-GB" smtClean="0"/>
              <a:t>06/10/2016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13BD-B851-4B3F-A2F5-2121FBBDD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738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0B0B-5B05-45A6-B606-C1E7DBBF3A9E}" type="datetimeFigureOut">
              <a:rPr lang="en-GB" smtClean="0"/>
              <a:t>06/10/2016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13BD-B851-4B3F-A2F5-2121FBBDD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99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0B0B-5B05-45A6-B606-C1E7DBBF3A9E}" type="datetimeFigureOut">
              <a:rPr lang="en-GB" smtClean="0"/>
              <a:t>06/10/2016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13BD-B851-4B3F-A2F5-2121FBBDD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22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0B0B-5B05-45A6-B606-C1E7DBBF3A9E}" type="datetimeFigureOut">
              <a:rPr lang="en-GB" smtClean="0"/>
              <a:t>06/10/2016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13BD-B851-4B3F-A2F5-2121FBBDD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361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0B0B-5B05-45A6-B606-C1E7DBBF3A9E}" type="datetimeFigureOut">
              <a:rPr lang="en-GB" smtClean="0"/>
              <a:t>06/10/2016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13BD-B851-4B3F-A2F5-2121FBBDD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83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0B0B-5B05-45A6-B606-C1E7DBBF3A9E}" type="datetimeFigureOut">
              <a:rPr lang="en-GB" smtClean="0"/>
              <a:t>06/10/2016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13BD-B851-4B3F-A2F5-2121FBBDD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820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00B0B-5B05-45A6-B606-C1E7DBBF3A9E}" type="datetimeFigureOut">
              <a:rPr lang="en-GB" smtClean="0"/>
              <a:t>06/10/2016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D13BD-B851-4B3F-A2F5-2121FBBDD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73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Use of double interrupt  cards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PAG 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40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Triangle 2"/>
          <p:cNvSpPr/>
          <p:nvPr/>
        </p:nvSpPr>
        <p:spPr>
          <a:xfrm flipH="1">
            <a:off x="755576" y="404664"/>
            <a:ext cx="7344816" cy="532859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ight Triangle 3"/>
          <p:cNvSpPr/>
          <p:nvPr/>
        </p:nvSpPr>
        <p:spPr>
          <a:xfrm flipH="1">
            <a:off x="755573" y="4437112"/>
            <a:ext cx="1728193" cy="1296144"/>
          </a:xfrm>
          <a:prstGeom prst="rtTriangle">
            <a:avLst/>
          </a:prstGeom>
          <a:solidFill>
            <a:srgbClr val="FFFF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Triangle 4"/>
          <p:cNvSpPr/>
          <p:nvPr/>
        </p:nvSpPr>
        <p:spPr>
          <a:xfrm flipH="1">
            <a:off x="4716016" y="2346446"/>
            <a:ext cx="648072" cy="467387"/>
          </a:xfrm>
          <a:prstGeom prst="rtTriangle">
            <a:avLst/>
          </a:prstGeom>
          <a:solidFill>
            <a:srgbClr val="FFFF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Triangle 5"/>
          <p:cNvSpPr/>
          <p:nvPr/>
        </p:nvSpPr>
        <p:spPr>
          <a:xfrm flipH="1">
            <a:off x="6660232" y="397587"/>
            <a:ext cx="1440160" cy="1015189"/>
          </a:xfrm>
          <a:prstGeom prst="rtTriangle">
            <a:avLst/>
          </a:prstGeom>
          <a:solidFill>
            <a:srgbClr val="FFFF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716016" y="2813833"/>
            <a:ext cx="648072" cy="2919423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0232" y="1412776"/>
            <a:ext cx="1440160" cy="432048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868749" y="212921"/>
            <a:ext cx="4137671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What is happening with the Interrupt card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835503" y="6421978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-99122" y="3851650"/>
            <a:ext cx="926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Velocity</a:t>
            </a:r>
            <a:endParaRPr lang="en-GB" dirty="0"/>
          </a:p>
        </p:txBody>
      </p:sp>
      <p:sp>
        <p:nvSpPr>
          <p:cNvPr id="12" name="Right Arrow 11"/>
          <p:cNvSpPr/>
          <p:nvPr/>
        </p:nvSpPr>
        <p:spPr>
          <a:xfrm>
            <a:off x="1135798" y="3569104"/>
            <a:ext cx="2448272" cy="216024"/>
          </a:xfrm>
          <a:prstGeom prst="rightArrow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Arrow 12"/>
          <p:cNvSpPr/>
          <p:nvPr/>
        </p:nvSpPr>
        <p:spPr>
          <a:xfrm rot="16200000">
            <a:off x="2168801" y="5000195"/>
            <a:ext cx="2830537" cy="18438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 rot="16200000">
            <a:off x="3669907" y="4025571"/>
            <a:ext cx="4606918" cy="357250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>
            <a:off x="3491880" y="1772816"/>
            <a:ext cx="2448272" cy="21602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122386" y="1403484"/>
            <a:ext cx="2257926" cy="369332"/>
          </a:xfrm>
          <a:prstGeom prst="rect">
            <a:avLst/>
          </a:prstGeom>
          <a:solidFill>
            <a:srgbClr val="BFB4FE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Average velocity 2 (V</a:t>
            </a:r>
            <a:r>
              <a:rPr lang="en-GB" baseline="-25000" dirty="0" smtClean="0"/>
              <a:t>2)</a:t>
            </a:r>
            <a:endParaRPr lang="en-GB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339138" y="3203684"/>
            <a:ext cx="2328458" cy="369332"/>
          </a:xfrm>
          <a:prstGeom prst="rect">
            <a:avLst/>
          </a:prstGeom>
          <a:solidFill>
            <a:srgbClr val="BFB4FE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Average velocity 1 (V</a:t>
            </a:r>
            <a:r>
              <a:rPr lang="en-GB" baseline="-25000" dirty="0" smtClean="0"/>
              <a:t>1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1619669" y="6052646"/>
            <a:ext cx="1831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Average time 1 T</a:t>
            </a:r>
            <a:r>
              <a:rPr lang="en-GB" baseline="-25000" dirty="0" smtClean="0"/>
              <a:t>2</a:t>
            </a:r>
            <a:endParaRPr lang="en-GB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6141556" y="6052646"/>
            <a:ext cx="2014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Average time 2 (T</a:t>
            </a:r>
            <a:r>
              <a:rPr lang="en-GB" baseline="-25000" dirty="0" smtClean="0"/>
              <a:t>2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290154" y="812611"/>
            <a:ext cx="2319241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b="1" dirty="0" smtClean="0"/>
              <a:t>Acceleration =</a:t>
            </a:r>
          </a:p>
          <a:p>
            <a:endParaRPr lang="en-GB" sz="2400" b="1" dirty="0"/>
          </a:p>
          <a:p>
            <a:r>
              <a:rPr lang="en-GB" sz="2400" b="1" dirty="0" smtClean="0"/>
              <a:t>  V</a:t>
            </a:r>
            <a:r>
              <a:rPr lang="en-GB" sz="2400" b="1" baseline="-25000" dirty="0" smtClean="0"/>
              <a:t>2</a:t>
            </a:r>
            <a:r>
              <a:rPr lang="en-GB" sz="2400" b="1" dirty="0" smtClean="0"/>
              <a:t>- V</a:t>
            </a:r>
            <a:r>
              <a:rPr lang="en-GB" sz="2400" b="1" baseline="-25000" dirty="0" smtClean="0"/>
              <a:t>1</a:t>
            </a:r>
            <a:r>
              <a:rPr lang="en-GB" sz="2400" b="1" dirty="0" smtClean="0"/>
              <a:t>/ T</a:t>
            </a:r>
            <a:r>
              <a:rPr lang="en-GB" sz="2400" b="1" baseline="-25000" dirty="0" smtClean="0"/>
              <a:t>2</a:t>
            </a:r>
            <a:r>
              <a:rPr lang="en-GB" sz="2400" b="1" dirty="0" smtClean="0"/>
              <a:t>-T</a:t>
            </a:r>
            <a:r>
              <a:rPr lang="en-GB" sz="2400" b="1" baseline="-25000" dirty="0" smtClean="0"/>
              <a:t>1</a:t>
            </a:r>
            <a:endParaRPr lang="en-GB" sz="2400" b="1" baseline="-25000" dirty="0"/>
          </a:p>
        </p:txBody>
      </p:sp>
      <p:sp>
        <p:nvSpPr>
          <p:cNvPr id="2" name="Up-Down Arrow 1"/>
          <p:cNvSpPr/>
          <p:nvPr/>
        </p:nvSpPr>
        <p:spPr>
          <a:xfrm>
            <a:off x="3116597" y="2012940"/>
            <a:ext cx="484632" cy="1556164"/>
          </a:xfrm>
          <a:prstGeom prst="upDownArrow">
            <a:avLst/>
          </a:prstGeom>
          <a:solidFill>
            <a:srgbClr val="57E9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Up-Down Arrow 22"/>
          <p:cNvSpPr/>
          <p:nvPr/>
        </p:nvSpPr>
        <p:spPr>
          <a:xfrm rot="5400000">
            <a:off x="4371653" y="5018378"/>
            <a:ext cx="688723" cy="2118479"/>
          </a:xfrm>
          <a:prstGeom prst="upDownArrow">
            <a:avLst/>
          </a:prstGeom>
          <a:solidFill>
            <a:srgbClr val="1FEDE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4369607" y="5846784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 </a:t>
            </a:r>
            <a:r>
              <a:rPr lang="en-GB" sz="2400" b="1" dirty="0"/>
              <a:t>T</a:t>
            </a:r>
            <a:r>
              <a:rPr lang="en-GB" sz="2400" b="1" baseline="-25000" dirty="0"/>
              <a:t>2</a:t>
            </a:r>
            <a:r>
              <a:rPr lang="en-GB" sz="2400" b="1" dirty="0"/>
              <a:t>-T</a:t>
            </a:r>
            <a:r>
              <a:rPr lang="en-GB" b="1" baseline="-25000" dirty="0"/>
              <a:t>1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3491880" y="2603112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V</a:t>
            </a:r>
            <a:r>
              <a:rPr lang="en-GB" sz="2400" b="1" baseline="-25000" dirty="0"/>
              <a:t>2</a:t>
            </a:r>
            <a:r>
              <a:rPr lang="en-GB" sz="2400" b="1" dirty="0"/>
              <a:t>- </a:t>
            </a:r>
            <a:r>
              <a:rPr lang="en-GB" sz="2400" b="1" dirty="0" smtClean="0"/>
              <a:t>V</a:t>
            </a:r>
            <a:r>
              <a:rPr lang="en-GB" sz="2400" b="1" baseline="-25000" dirty="0" smtClean="0"/>
              <a:t>1</a:t>
            </a:r>
            <a:endParaRPr lang="en-GB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301941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332656"/>
            <a:ext cx="8604448" cy="63094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b="1" dirty="0" smtClean="0"/>
              <a:t>Worked example </a:t>
            </a:r>
            <a:endParaRPr lang="en-GB" sz="2000" b="1" dirty="0"/>
          </a:p>
          <a:p>
            <a:r>
              <a:rPr lang="en-GB" sz="2400" b="1" dirty="0" smtClean="0"/>
              <a:t>Card  .08 m length      times  0.000   0.05563  .06917  0.10803 seconds</a:t>
            </a:r>
          </a:p>
          <a:p>
            <a:endParaRPr lang="en-GB" sz="2400" b="1" dirty="0" smtClean="0"/>
          </a:p>
          <a:p>
            <a:r>
              <a:rPr lang="en-GB" sz="2400" b="1" dirty="0" smtClean="0"/>
              <a:t>First velocity V1 = 0.08/( 0.05563 -0.000)   = 1.456ms-</a:t>
            </a:r>
            <a:r>
              <a:rPr lang="en-GB" sz="2400" b="1" baseline="30000" dirty="0" smtClean="0"/>
              <a:t>1</a:t>
            </a:r>
          </a:p>
          <a:p>
            <a:r>
              <a:rPr lang="en-GB" sz="2400" b="1" dirty="0" smtClean="0"/>
              <a:t>2</a:t>
            </a:r>
            <a:r>
              <a:rPr lang="en-GB" sz="2400" b="1" baseline="30000" dirty="0" smtClean="0"/>
              <a:t>Nd</a:t>
            </a:r>
            <a:r>
              <a:rPr lang="en-GB" sz="2400" b="1" dirty="0" smtClean="0"/>
              <a:t> velocity V2  = 0.08/ (0.10803-0.06917) = 2.084 ms-</a:t>
            </a:r>
            <a:r>
              <a:rPr lang="en-GB" sz="2400" b="1" baseline="30000" dirty="0" smtClean="0"/>
              <a:t>1</a:t>
            </a:r>
          </a:p>
          <a:p>
            <a:endParaRPr lang="en-GB" sz="2400" b="1" dirty="0"/>
          </a:p>
          <a:p>
            <a:r>
              <a:rPr lang="en-GB" sz="2400" b="1" dirty="0" smtClean="0"/>
              <a:t>Average time of first interrupt  = (0.000+ 0.05563)/2 =  0.0278s</a:t>
            </a:r>
          </a:p>
          <a:p>
            <a:r>
              <a:rPr lang="en-GB" sz="2400" b="1" dirty="0" err="1" smtClean="0"/>
              <a:t>Avg</a:t>
            </a:r>
            <a:r>
              <a:rPr lang="en-GB" sz="2400" b="1" dirty="0" smtClean="0"/>
              <a:t> of 2</a:t>
            </a:r>
            <a:r>
              <a:rPr lang="en-GB" sz="2400" b="1" baseline="30000" dirty="0" smtClean="0"/>
              <a:t>nd</a:t>
            </a:r>
            <a:r>
              <a:rPr lang="en-GB" sz="2400" b="1" dirty="0" smtClean="0"/>
              <a:t> interrupt  = (.06917+0.10803) /2                = 0.0886s</a:t>
            </a:r>
          </a:p>
          <a:p>
            <a:endParaRPr lang="en-GB" sz="2400" b="1" dirty="0" smtClean="0"/>
          </a:p>
          <a:p>
            <a:r>
              <a:rPr lang="en-GB" sz="2400" b="1" dirty="0" smtClean="0"/>
              <a:t>So time  (T</a:t>
            </a:r>
            <a:r>
              <a:rPr lang="en-GB" sz="2400" b="1" baseline="-25000" dirty="0" smtClean="0"/>
              <a:t>m ) </a:t>
            </a:r>
            <a:r>
              <a:rPr lang="en-GB" sz="2400" b="1" dirty="0" smtClean="0"/>
              <a:t>) between midpoint of both cards = 0.886- 0.0278  =.0608s</a:t>
            </a:r>
          </a:p>
          <a:p>
            <a:endParaRPr lang="en-GB" sz="2400" b="1" dirty="0" smtClean="0"/>
          </a:p>
          <a:p>
            <a:r>
              <a:rPr lang="en-GB" sz="2400" b="1" dirty="0" smtClean="0"/>
              <a:t>Hence g = Difference in velocity /  time between midpoint of both cards</a:t>
            </a:r>
          </a:p>
          <a:p>
            <a:r>
              <a:rPr lang="en-GB" sz="2400" b="1" dirty="0"/>
              <a:t> </a:t>
            </a:r>
            <a:r>
              <a:rPr lang="en-GB" sz="2400" b="1" dirty="0" smtClean="0"/>
              <a:t>  	= (V2-V1)/ </a:t>
            </a:r>
            <a:r>
              <a:rPr lang="en-GB" sz="2400" b="1" dirty="0"/>
              <a:t>T</a:t>
            </a:r>
            <a:r>
              <a:rPr lang="en-GB" sz="2400" b="1" baseline="-25000" dirty="0"/>
              <a:t>m </a:t>
            </a:r>
            <a:endParaRPr lang="en-GB" sz="2400" b="1" baseline="-25000" dirty="0" smtClean="0"/>
          </a:p>
          <a:p>
            <a:r>
              <a:rPr lang="en-GB" sz="2400" b="1" dirty="0"/>
              <a:t>	</a:t>
            </a:r>
            <a:r>
              <a:rPr lang="en-GB" sz="2400" b="1" dirty="0" smtClean="0"/>
              <a:t>= (2.084-1.456)/ .608      = 10.3 ms-</a:t>
            </a:r>
            <a:r>
              <a:rPr lang="en-GB" sz="2400" b="1" baseline="30000" dirty="0" smtClean="0"/>
              <a:t>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24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143</Words>
  <Application>Microsoft Office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Use of double interrupt  cards </vt:lpstr>
      <vt:lpstr>PowerPoint Presentation</vt:lpstr>
      <vt:lpstr>PowerPoint Presentation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double interrupt  cards</dc:title>
  <dc:creator>setup-Software Setup Account</dc:creator>
  <cp:lastModifiedBy>setup-Software Setup Account</cp:lastModifiedBy>
  <cp:revision>8</cp:revision>
  <dcterms:created xsi:type="dcterms:W3CDTF">2016-10-05T08:56:06Z</dcterms:created>
  <dcterms:modified xsi:type="dcterms:W3CDTF">2016-10-06T14:53:30Z</dcterms:modified>
</cp:coreProperties>
</file>