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25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14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8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7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3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4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1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57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5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1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8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8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49DF-4B20-4C1F-96DB-8B8F31479473}" type="datetimeFigureOut">
              <a:rPr lang="en-GB" smtClean="0"/>
              <a:t>17/06/2016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2D13-9B2A-4B61-8B76-41A90AF98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12 Revision 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9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9. What happens at checkpoint G2?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Cell size checked , 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DNA replication 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Look for damage to DNA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10. Which organelles are involved in cytokinesis?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Microtubules/cytoskeleton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Mitochondria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Vesicles/</a:t>
            </a:r>
            <a:r>
              <a:rPr lang="en-GB" sz="4000" dirty="0" err="1" smtClean="0">
                <a:solidFill>
                  <a:srgbClr val="FF0000"/>
                </a:solidFill>
              </a:rPr>
              <a:t>golgi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11. Which enzyme is needed for DNA replication?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DNA polymerase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12. Draw a neutrophil?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13. How are erythrocytes adapted?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Biconcave shape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Contain haemoglobin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No nucleus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14. What is the effect of the lack of a nucleus/organelles?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More space for haemoglobin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No organelles so can’t respire </a:t>
            </a:r>
            <a:r>
              <a:rPr lang="en-GB" sz="4000" dirty="0" err="1" smtClean="0">
                <a:solidFill>
                  <a:srgbClr val="FF0000"/>
                </a:solidFill>
              </a:rPr>
              <a:t>etc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15. How is cell wall of a prokaryote different to a plant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Prokaryote has peptidoglycan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Plants have cellulose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16. If there is 13% Guanine what percentage is Thymine??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37%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17. How many H bonds are there between A and 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2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18. Write the classification sequence that follows Domain, Kingdom?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2697163"/>
          </a:xfrm>
        </p:spPr>
        <p:txBody>
          <a:bodyPr>
            <a:noAutofit/>
          </a:bodyPr>
          <a:lstStyle/>
          <a:p>
            <a:pPr lvl="2"/>
            <a:r>
              <a:rPr lang="en-GB" sz="2800" dirty="0" smtClean="0">
                <a:solidFill>
                  <a:srgbClr val="FF0000"/>
                </a:solidFill>
              </a:rPr>
              <a:t>Phylum, </a:t>
            </a:r>
            <a:endParaRPr lang="en-GB" sz="2800" dirty="0">
              <a:solidFill>
                <a:srgbClr val="FF0000"/>
              </a:solidFill>
            </a:endParaRPr>
          </a:p>
          <a:p>
            <a:pPr lvl="2"/>
            <a:r>
              <a:rPr lang="en-GB" sz="2800" dirty="0" smtClean="0">
                <a:solidFill>
                  <a:srgbClr val="FF0000"/>
                </a:solidFill>
              </a:rPr>
              <a:t>C</a:t>
            </a:r>
            <a:r>
              <a:rPr lang="en-GB" sz="2800" dirty="0" smtClean="0">
                <a:solidFill>
                  <a:srgbClr val="FF0000"/>
                </a:solidFill>
              </a:rPr>
              <a:t>lass</a:t>
            </a:r>
            <a:r>
              <a:rPr lang="en-GB" sz="2800" dirty="0" smtClean="0">
                <a:solidFill>
                  <a:srgbClr val="FF0000"/>
                </a:solidFill>
              </a:rPr>
              <a:t>, </a:t>
            </a:r>
            <a:endParaRPr lang="en-GB" sz="2800" dirty="0" smtClean="0">
              <a:solidFill>
                <a:srgbClr val="FF0000"/>
              </a:solidFill>
            </a:endParaRPr>
          </a:p>
          <a:p>
            <a:pPr lvl="2"/>
            <a:r>
              <a:rPr lang="en-GB" sz="2800" dirty="0">
                <a:solidFill>
                  <a:srgbClr val="FF0000"/>
                </a:solidFill>
              </a:rPr>
              <a:t>O</a:t>
            </a:r>
            <a:r>
              <a:rPr lang="en-GB" sz="2800" dirty="0" smtClean="0">
                <a:solidFill>
                  <a:srgbClr val="FF0000"/>
                </a:solidFill>
              </a:rPr>
              <a:t>rder</a:t>
            </a:r>
            <a:r>
              <a:rPr lang="en-GB" sz="2800" dirty="0" smtClean="0">
                <a:solidFill>
                  <a:srgbClr val="FF0000"/>
                </a:solidFill>
              </a:rPr>
              <a:t>, </a:t>
            </a:r>
            <a:endParaRPr lang="en-GB" sz="2800" dirty="0">
              <a:solidFill>
                <a:srgbClr val="FF0000"/>
              </a:solidFill>
            </a:endParaRPr>
          </a:p>
          <a:p>
            <a:pPr lvl="2"/>
            <a:r>
              <a:rPr lang="en-GB" sz="2800" dirty="0">
                <a:solidFill>
                  <a:srgbClr val="FF0000"/>
                </a:solidFill>
              </a:rPr>
              <a:t>F</a:t>
            </a:r>
            <a:r>
              <a:rPr lang="en-GB" sz="2800" dirty="0" smtClean="0">
                <a:solidFill>
                  <a:srgbClr val="FF0000"/>
                </a:solidFill>
              </a:rPr>
              <a:t>amily</a:t>
            </a:r>
            <a:r>
              <a:rPr lang="en-GB" sz="2800" dirty="0" smtClean="0">
                <a:solidFill>
                  <a:srgbClr val="FF0000"/>
                </a:solidFill>
              </a:rPr>
              <a:t>, </a:t>
            </a:r>
            <a:endParaRPr lang="en-GB" sz="2800" dirty="0" smtClean="0">
              <a:solidFill>
                <a:srgbClr val="FF0000"/>
              </a:solidFill>
            </a:endParaRPr>
          </a:p>
          <a:p>
            <a:pPr lvl="2"/>
            <a:r>
              <a:rPr lang="en-GB" sz="2800" dirty="0">
                <a:solidFill>
                  <a:srgbClr val="FF0000"/>
                </a:solidFill>
              </a:rPr>
              <a:t>G</a:t>
            </a:r>
            <a:r>
              <a:rPr lang="en-GB" sz="2800" dirty="0" smtClean="0">
                <a:solidFill>
                  <a:srgbClr val="FF0000"/>
                </a:solidFill>
              </a:rPr>
              <a:t>enus</a:t>
            </a:r>
            <a:r>
              <a:rPr lang="en-GB" sz="2800" dirty="0" smtClean="0">
                <a:solidFill>
                  <a:srgbClr val="FF0000"/>
                </a:solidFill>
              </a:rPr>
              <a:t>, </a:t>
            </a:r>
            <a:endParaRPr lang="en-GB" sz="2800" dirty="0" smtClean="0">
              <a:solidFill>
                <a:srgbClr val="FF0000"/>
              </a:solidFill>
            </a:endParaRPr>
          </a:p>
          <a:p>
            <a:pPr lvl="2"/>
            <a:r>
              <a:rPr lang="en-GB" sz="2800" dirty="0">
                <a:solidFill>
                  <a:srgbClr val="FF0000"/>
                </a:solidFill>
              </a:rPr>
              <a:t>S</a:t>
            </a:r>
            <a:r>
              <a:rPr lang="en-GB" sz="2800" dirty="0" smtClean="0">
                <a:solidFill>
                  <a:srgbClr val="FF0000"/>
                </a:solidFill>
              </a:rPr>
              <a:t>pecies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What is the resolution of a light microscope?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About 200nm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19. Why conserve species?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Preserve biodiversity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Aesthetic </a:t>
            </a:r>
            <a:r>
              <a:rPr lang="en-GB" sz="4000" dirty="0" smtClean="0">
                <a:solidFill>
                  <a:srgbClr val="FF0000"/>
                </a:solidFill>
              </a:rPr>
              <a:t>reasons/economic</a:t>
            </a:r>
            <a:endParaRPr lang="en-GB" sz="4000" dirty="0" smtClean="0">
              <a:solidFill>
                <a:srgbClr val="FF0000"/>
              </a:solidFill>
            </a:endParaRP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Preserve gene for medical advances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Maintain food webs/balance ecosystem</a:t>
            </a:r>
          </a:p>
          <a:p>
            <a:pPr algn="ctr"/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20. What 2 factors does the Simpsons biodiversity Index include?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Species evenness and species richness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21. What happens to blood oxygen saturation as carbon dioxide levels rise?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Falls (Bohr Effect)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22. 2 difference between transpiration and translocation?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Translocation requires energy/ goes up and down/ carried in the phloem</a:t>
            </a:r>
          </a:p>
          <a:p>
            <a:pPr algn="ctr"/>
            <a:endParaRPr lang="en-GB" sz="4000" dirty="0" smtClean="0">
              <a:solidFill>
                <a:srgbClr val="FF0000"/>
              </a:solidFill>
            </a:endParaRPr>
          </a:p>
          <a:p>
            <a:pPr algn="ctr"/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23. What is the role of SER?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Makes/modifies lipids and steroids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24. What is the role of cholesterol in membranes?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Maintains </a:t>
            </a:r>
            <a:r>
              <a:rPr lang="en-GB" sz="4000" u="sng" dirty="0" smtClean="0">
                <a:solidFill>
                  <a:srgbClr val="FF0000"/>
                </a:solidFill>
              </a:rPr>
              <a:t>fluidity</a:t>
            </a:r>
            <a:r>
              <a:rPr lang="en-GB" sz="4000" dirty="0" smtClean="0">
                <a:solidFill>
                  <a:srgbClr val="FF0000"/>
                </a:solidFill>
              </a:rPr>
              <a:t> of the </a:t>
            </a:r>
            <a:r>
              <a:rPr lang="en-GB" sz="4000" dirty="0" smtClean="0">
                <a:solidFill>
                  <a:srgbClr val="FF0000"/>
                </a:solidFill>
              </a:rPr>
              <a:t>membrane</a:t>
            </a:r>
          </a:p>
          <a:p>
            <a:pPr marL="0" indent="0" algn="ctr">
              <a:buNone/>
            </a:pPr>
            <a:r>
              <a:rPr lang="en-GB" sz="4000" dirty="0" smtClean="0">
                <a:solidFill>
                  <a:srgbClr val="FF0000"/>
                </a:solidFill>
              </a:rPr>
              <a:t>(not rigidity)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25. What is the role of </a:t>
            </a:r>
            <a:r>
              <a:rPr lang="en-GB" dirty="0" smtClean="0"/>
              <a:t>histones 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DNA wound onto them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26. How would you measure the glucose concentration after the digestion of starch by amylase?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Heat with Benedict’s solution 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Calibration curve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smtClean="0">
                <a:solidFill>
                  <a:srgbClr val="FF0000"/>
                </a:solidFill>
              </a:rPr>
              <a:t>with known concentrations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Read of the </a:t>
            </a:r>
            <a:r>
              <a:rPr lang="en-GB" sz="4000" dirty="0" err="1" smtClean="0">
                <a:solidFill>
                  <a:srgbClr val="FF0000"/>
                </a:solidFill>
              </a:rPr>
              <a:t>colorimter</a:t>
            </a:r>
            <a:r>
              <a:rPr lang="en-GB" sz="4000" dirty="0" smtClean="0">
                <a:solidFill>
                  <a:srgbClr val="FF0000"/>
                </a:solidFill>
              </a:rPr>
              <a:t> reading</a:t>
            </a: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27. How would fatty acid concentration from a lipid digestion be measured??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Measure the pH of the solution It would decrease as the lipid was digested to form fatty </a:t>
            </a:r>
            <a:r>
              <a:rPr lang="en-GB" sz="4000" u="sng" dirty="0" smtClean="0">
                <a:solidFill>
                  <a:srgbClr val="FF0000"/>
                </a:solidFill>
              </a:rPr>
              <a:t>acids</a:t>
            </a:r>
            <a:endParaRPr lang="en-GB" sz="4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28. Name 2 sources of </a:t>
            </a:r>
            <a:r>
              <a:rPr lang="en-GB" dirty="0" smtClean="0"/>
              <a:t>genetic variation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Independent </a:t>
            </a:r>
            <a:r>
              <a:rPr lang="en-GB" sz="4000" dirty="0" smtClean="0">
                <a:solidFill>
                  <a:srgbClr val="FF0000"/>
                </a:solidFill>
              </a:rPr>
              <a:t>assortment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Crossing over</a:t>
            </a:r>
            <a:endParaRPr lang="en-GB" sz="4000" dirty="0" smtClean="0">
              <a:solidFill>
                <a:srgbClr val="FF0000"/>
              </a:solidFill>
            </a:endParaRP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Mutation</a:t>
            </a:r>
          </a:p>
          <a:p>
            <a:pPr algn="ctr"/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 What is the width of a phospholipid bilayer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About 10nm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29.How would you make the effect of detergent </a:t>
            </a:r>
            <a:r>
              <a:rPr lang="en-GB" dirty="0" err="1" smtClean="0"/>
              <a:t>conc</a:t>
            </a:r>
            <a:r>
              <a:rPr lang="en-GB" dirty="0" smtClean="0"/>
              <a:t> on  </a:t>
            </a:r>
            <a:r>
              <a:rPr lang="en-GB" dirty="0" smtClean="0"/>
              <a:t>beetroot </a:t>
            </a:r>
            <a:r>
              <a:rPr lang="en-GB" dirty="0" smtClean="0"/>
              <a:t>discs valid?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2697163"/>
          </a:xfrm>
        </p:spPr>
        <p:txBody>
          <a:bodyPr>
            <a:no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Same size /surface area of discs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Same volume of detergent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Same temperature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Use the same beetroot/from same part of the beetroot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Dry discs before weighing</a:t>
            </a: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dirty="0" smtClean="0">
                <a:solidFill>
                  <a:srgbClr val="FF0000"/>
                </a:solidFill>
              </a:rPr>
              <a:t>Don’t give controls that have been already described in the experimental details)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30. What </a:t>
            </a:r>
            <a:r>
              <a:rPr lang="en-GB" dirty="0" smtClean="0"/>
              <a:t>does the Golgi apparatus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Modifies proteins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exocytosis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8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3. Name the bond in glycogen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 smtClean="0">
                <a:solidFill>
                  <a:srgbClr val="FF0000"/>
                </a:solidFill>
              </a:rPr>
              <a:t>Glycosidic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4. What is the formula for the area of a circle?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  <a:latin typeface="Calibri"/>
              </a:rPr>
              <a:t>π</a:t>
            </a:r>
            <a:r>
              <a:rPr lang="en-GB" sz="4000" dirty="0" smtClean="0">
                <a:solidFill>
                  <a:srgbClr val="FF0000"/>
                </a:solidFill>
                <a:latin typeface="Calibri"/>
              </a:rPr>
              <a:t>r²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 Draw cells in </a:t>
            </a:r>
            <a:r>
              <a:rPr lang="en-GB" dirty="0"/>
              <a:t>m</a:t>
            </a:r>
            <a:r>
              <a:rPr lang="en-GB" dirty="0" smtClean="0"/>
              <a:t>etaphase of mitosis and meiosis?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6. What is the sequence of stages in interphase?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G1, S, G2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7. What happens in S phase?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DNA is replicated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8. What is the process of cell division called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26971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cytokinesis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525</Words>
  <Application>Microsoft Office PowerPoint</Application>
  <PresentationFormat>On-screen Show (4:3)</PresentationFormat>
  <Paragraphs>87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Year 12 Revision Quiz</vt:lpstr>
      <vt:lpstr>1. What is the resolution of a light microscope?</vt:lpstr>
      <vt:lpstr>2. What is the width of a phospholipid bilayer</vt:lpstr>
      <vt:lpstr>3. Name the bond in glycogen</vt:lpstr>
      <vt:lpstr>4. What is the formula for the area of a circle?</vt:lpstr>
      <vt:lpstr>5. Draw cells in metaphase of mitosis and meiosis?</vt:lpstr>
      <vt:lpstr>6. What is the sequence of stages in interphase?</vt:lpstr>
      <vt:lpstr>7. What happens in S phase?</vt:lpstr>
      <vt:lpstr>8. What is the process of cell division called ?</vt:lpstr>
      <vt:lpstr>9. What happens at checkpoint G2?</vt:lpstr>
      <vt:lpstr>10. Which organelles are involved in cytokinesis?</vt:lpstr>
      <vt:lpstr>11. Which enzyme is needed for DNA replication?</vt:lpstr>
      <vt:lpstr>12. Draw a neutrophil?</vt:lpstr>
      <vt:lpstr>13. How are erythrocytes adapted?</vt:lpstr>
      <vt:lpstr>14. What is the effect of the lack of a nucleus/organelles?</vt:lpstr>
      <vt:lpstr>15. How is cell wall of a prokaryote different to a plant ?</vt:lpstr>
      <vt:lpstr>16. If there is 13% Guanine what percentage is Thymine??</vt:lpstr>
      <vt:lpstr>17. How many H bonds are there between A and T?</vt:lpstr>
      <vt:lpstr>18. Write the classification sequence that follows Domain, Kingdom?</vt:lpstr>
      <vt:lpstr>19. Why conserve species?</vt:lpstr>
      <vt:lpstr>20. What 2 factors does the Simpsons biodiversity Index include?</vt:lpstr>
      <vt:lpstr>21. What happens to blood oxygen saturation as carbon dioxide levels rise?</vt:lpstr>
      <vt:lpstr>22. 2 difference between transpiration and translocation?</vt:lpstr>
      <vt:lpstr>23. What is the role of SER?</vt:lpstr>
      <vt:lpstr>24. What is the role of cholesterol in membranes?</vt:lpstr>
      <vt:lpstr>25. What is the role of histones ?</vt:lpstr>
      <vt:lpstr>26. How would you measure the glucose concentration after the digestion of starch by amylase?</vt:lpstr>
      <vt:lpstr>27. How would fatty acid concentration from a lipid digestion be measured??</vt:lpstr>
      <vt:lpstr>28. Name 2 sources of genetic variation?</vt:lpstr>
      <vt:lpstr>29.How would you make the effect of detergent conc on  beetroot discs valid?</vt:lpstr>
      <vt:lpstr>30. What does the Golgi apparatus do?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12 Revision Quiz</dc:title>
  <dc:creator>setup-Software Setup Account</dc:creator>
  <cp:lastModifiedBy>setup-Software Setup Account</cp:lastModifiedBy>
  <cp:revision>15</cp:revision>
  <dcterms:created xsi:type="dcterms:W3CDTF">2016-06-14T14:42:34Z</dcterms:created>
  <dcterms:modified xsi:type="dcterms:W3CDTF">2016-06-17T09:14:06Z</dcterms:modified>
</cp:coreProperties>
</file>