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7" r:id="rId2"/>
    <p:sldId id="258" r:id="rId3"/>
    <p:sldId id="259" r:id="rId4"/>
    <p:sldId id="260" r:id="rId5"/>
    <p:sldId id="270" r:id="rId6"/>
    <p:sldId id="271" r:id="rId7"/>
    <p:sldId id="262" r:id="rId8"/>
    <p:sldId id="263" r:id="rId9"/>
    <p:sldId id="265" r:id="rId10"/>
    <p:sldId id="268" r:id="rId11"/>
    <p:sldId id="266" r:id="rId12"/>
    <p:sldId id="272" r:id="rId13"/>
    <p:sldId id="273" r:id="rId14"/>
    <p:sldId id="269" r:id="rId15"/>
    <p:sldId id="274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234D2-B28B-4457-B05E-78EB992A439F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EB4D4-5FC3-4F2D-9F1E-FB6433985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565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5636-95AF-4E60-9DDC-2195ADDA70DF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0A268-5868-48E1-A0C7-EAB4D6E850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876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5636-95AF-4E60-9DDC-2195ADDA70DF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0A268-5868-48E1-A0C7-EAB4D6E850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96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5636-95AF-4E60-9DDC-2195ADDA70DF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0A268-5868-48E1-A0C7-EAB4D6E850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10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5636-95AF-4E60-9DDC-2195ADDA70DF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0A268-5868-48E1-A0C7-EAB4D6E850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5636-95AF-4E60-9DDC-2195ADDA70DF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0A268-5868-48E1-A0C7-EAB4D6E850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543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5636-95AF-4E60-9DDC-2195ADDA70DF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0A268-5868-48E1-A0C7-EAB4D6E850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187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5636-95AF-4E60-9DDC-2195ADDA70DF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0A268-5868-48E1-A0C7-EAB4D6E850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9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5636-95AF-4E60-9DDC-2195ADDA70DF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0A268-5868-48E1-A0C7-EAB4D6E850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95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5636-95AF-4E60-9DDC-2195ADDA70DF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0A268-5868-48E1-A0C7-EAB4D6E850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57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5636-95AF-4E60-9DDC-2195ADDA70DF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0A268-5868-48E1-A0C7-EAB4D6E850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55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5636-95AF-4E60-9DDC-2195ADDA70DF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0A268-5868-48E1-A0C7-EAB4D6E850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86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25636-95AF-4E60-9DDC-2195ADDA70DF}" type="datetimeFigureOut">
              <a:rPr lang="en-GB" smtClean="0"/>
              <a:t>30/10/2014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0A268-5868-48E1-A0C7-EAB4D6E850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57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9286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i="1" dirty="0" smtClean="0">
                <a:solidFill>
                  <a:srgbClr val="0070C0"/>
                </a:solidFill>
              </a:rPr>
              <a:t>What do these images have in common?</a:t>
            </a:r>
          </a:p>
        </p:txBody>
      </p:sp>
      <p:pic>
        <p:nvPicPr>
          <p:cNvPr id="2052" name="Picture 2" descr="http://www.klumanandbalter.com/images/products/fatsoils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00188"/>
            <a:ext cx="3286125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1609077"/>
            <a:ext cx="3071813" cy="9540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latin typeface="+mn-lt"/>
                <a:cs typeface="+mn-cs"/>
              </a:rPr>
              <a:t>Triglycerides – fats and oils</a:t>
            </a:r>
          </a:p>
        </p:txBody>
      </p:sp>
      <p:pic>
        <p:nvPicPr>
          <p:cNvPr id="2056" name="Picture 6" descr="http://www.bioteach.ubc.ca/Bio-industry/Inex/graphics/phospholipi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38187"/>
            <a:ext cx="2971800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93407" y="3030774"/>
            <a:ext cx="2214562" cy="523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latin typeface="+mn-lt"/>
                <a:cs typeface="+mn-cs"/>
              </a:rPr>
              <a:t>Phospholipids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26" y="4221088"/>
            <a:ext cx="2823770" cy="19916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950072"/>
            <a:ext cx="2857500" cy="2533650"/>
          </a:xfrm>
          <a:prstGeom prst="rect">
            <a:avLst/>
          </a:prstGeom>
        </p:spPr>
      </p:pic>
      <p:sp>
        <p:nvSpPr>
          <p:cNvPr id="12" name="Subtitle 11"/>
          <p:cNvSpPr txBox="1">
            <a:spLocks noGrp="1"/>
          </p:cNvSpPr>
          <p:nvPr>
            <p:ph type="subTitle" idx="1"/>
          </p:nvPr>
        </p:nvSpPr>
        <p:spPr>
          <a:xfrm>
            <a:off x="2339753" y="4660097"/>
            <a:ext cx="1872207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solidFill>
                  <a:schemeClr val="tx1"/>
                </a:solidFill>
                <a:latin typeface="+mn-lt"/>
                <a:cs typeface="+mn-cs"/>
              </a:rPr>
              <a:t>cholesterol</a:t>
            </a:r>
            <a:endParaRPr lang="en-GB" sz="28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3" name="Subtitle 11"/>
          <p:cNvSpPr txBox="1">
            <a:spLocks/>
          </p:cNvSpPr>
          <p:nvPr/>
        </p:nvSpPr>
        <p:spPr>
          <a:xfrm>
            <a:off x="4612498" y="5687254"/>
            <a:ext cx="177637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2800" dirty="0" smtClean="0">
                <a:solidFill>
                  <a:schemeClr val="tx1"/>
                </a:solidFill>
              </a:rPr>
              <a:t>steroids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769452"/>
            <a:ext cx="1410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/>
              <a:t>Lipids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41109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/>
          <a:lstStyle/>
          <a:p>
            <a:pPr algn="l"/>
            <a:r>
              <a:rPr lang="en-GB" b="1" u="sng" smtClean="0">
                <a:solidFill>
                  <a:schemeClr val="accent1"/>
                </a:solidFill>
              </a:rPr>
              <a:t>Lipids and respiration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61652" y="1052736"/>
            <a:ext cx="8543925" cy="5268913"/>
          </a:xfrm>
        </p:spPr>
        <p:txBody>
          <a:bodyPr/>
          <a:lstStyle/>
          <a:p>
            <a:r>
              <a:rPr lang="en-GB" dirty="0" smtClean="0"/>
              <a:t>Hydrolysis of ester bonds first.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Glycerol and fatty acids broken 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GB" dirty="0" smtClean="0"/>
              <a:t>	down completely to carbon 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GB" dirty="0" smtClean="0"/>
              <a:t>	dioxide and water.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GB" dirty="0" smtClean="0"/>
              <a:t>	Releases energy to make ATP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416"/>
            <a:ext cx="27654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8027" y="3933056"/>
            <a:ext cx="7372325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800" dirty="0" smtClean="0">
                <a:solidFill>
                  <a:schemeClr val="accent1"/>
                </a:solidFill>
              </a:rPr>
              <a:t>1g </a:t>
            </a:r>
            <a:r>
              <a:rPr lang="en-GB" sz="2800" dirty="0">
                <a:solidFill>
                  <a:schemeClr val="accent1"/>
                </a:solidFill>
              </a:rPr>
              <a:t>lipid </a:t>
            </a:r>
            <a:r>
              <a:rPr lang="en-GB" sz="2800" dirty="0" smtClean="0">
                <a:solidFill>
                  <a:schemeClr val="accent1"/>
                </a:solidFill>
              </a:rPr>
              <a:t>releases twice </a:t>
            </a:r>
            <a:r>
              <a:rPr lang="en-GB" sz="2800" dirty="0">
                <a:solidFill>
                  <a:schemeClr val="accent1"/>
                </a:solidFill>
              </a:rPr>
              <a:t>as much energy as the respiration of </a:t>
            </a:r>
            <a:r>
              <a:rPr lang="en-GB" sz="2800" dirty="0" smtClean="0">
                <a:solidFill>
                  <a:schemeClr val="accent1"/>
                </a:solidFill>
              </a:rPr>
              <a:t>1g </a:t>
            </a:r>
            <a:r>
              <a:rPr lang="en-GB" sz="2800" dirty="0">
                <a:solidFill>
                  <a:schemeClr val="accent1"/>
                </a:solidFill>
              </a:rPr>
              <a:t>carbohydrate.</a:t>
            </a:r>
          </a:p>
        </p:txBody>
      </p:sp>
    </p:spTree>
    <p:extLst>
      <p:ext uri="{BB962C8B-B14F-4D97-AF65-F5344CB8AC3E}">
        <p14:creationId xmlns:p14="http://schemas.microsoft.com/office/powerpoint/2010/main" val="299760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b="1" u="sng" dirty="0" smtClean="0">
                <a:solidFill>
                  <a:srgbClr val="0070C0"/>
                </a:solidFill>
              </a:rPr>
              <a:t>Phospholipids</a:t>
            </a:r>
            <a:br>
              <a:rPr lang="en-GB" sz="4000" b="1" u="sng" dirty="0" smtClean="0">
                <a:solidFill>
                  <a:srgbClr val="0070C0"/>
                </a:solidFill>
              </a:rPr>
            </a:br>
            <a:r>
              <a:rPr lang="en-GB" sz="3100" b="1" i="1" dirty="0" smtClean="0">
                <a:solidFill>
                  <a:srgbClr val="FF0000"/>
                </a:solidFill>
              </a:rPr>
              <a:t>list the differences between a phospholipid and triglyceride molecules:</a:t>
            </a:r>
            <a:endParaRPr lang="en-GB" sz="3100" b="1" u="sng" dirty="0" smtClean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7"/>
          <a:stretch/>
        </p:blipFill>
        <p:spPr>
          <a:xfrm>
            <a:off x="251520" y="1471857"/>
            <a:ext cx="4360712" cy="1872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6" r="652" b="38622"/>
          <a:stretch/>
        </p:blipFill>
        <p:spPr>
          <a:xfrm rot="16200000">
            <a:off x="6295579" y="687750"/>
            <a:ext cx="802392" cy="23706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52"/>
          <a:stretch/>
        </p:blipFill>
        <p:spPr>
          <a:xfrm>
            <a:off x="5488199" y="3549372"/>
            <a:ext cx="2808312" cy="1618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19" y="3562340"/>
            <a:ext cx="4390681" cy="20612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0215" y="5679152"/>
            <a:ext cx="8769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Key words:  hydrophobic, hydrophilic, polar, non-polar, fatty acid ‘tails’, glycerol/phosphate ‘head’, ester bond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0314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80" y="0"/>
            <a:ext cx="3982412" cy="3356992"/>
          </a:xfrm>
        </p:spPr>
        <p:txBody>
          <a:bodyPr>
            <a:normAutofit/>
          </a:bodyPr>
          <a:lstStyle/>
          <a:p>
            <a:pPr algn="l"/>
            <a:r>
              <a:rPr lang="en-GB" sz="3200" b="1" i="1" dirty="0" smtClean="0">
                <a:solidFill>
                  <a:srgbClr val="FF0000"/>
                </a:solidFill>
              </a:rPr>
              <a:t>Suggest the advantage of having unsaturated fatty acids in membrane phospholipid bilayers for some organisms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092" y="188640"/>
            <a:ext cx="4977412" cy="33561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4" y="3755477"/>
            <a:ext cx="3804908" cy="2857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6" t="39556" b="6222"/>
          <a:stretch/>
        </p:blipFill>
        <p:spPr>
          <a:xfrm>
            <a:off x="4865548" y="3755477"/>
            <a:ext cx="4008686" cy="285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9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solidFill>
                  <a:srgbClr val="FF0000"/>
                </a:solidFill>
              </a:rPr>
              <a:t>Function of phospholipids?</a:t>
            </a:r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78"/>
          <a:stretch/>
        </p:blipFill>
        <p:spPr>
          <a:xfrm>
            <a:off x="467544" y="980728"/>
            <a:ext cx="7920880" cy="502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5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familyhealthavenue.com/wp-content/uploads/2009/04/cholesterol_structu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634" y="188640"/>
            <a:ext cx="4878484" cy="279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/>
          <a:lstStyle/>
          <a:p>
            <a:pPr algn="l"/>
            <a:r>
              <a:rPr lang="en-GB" b="1" u="sng" smtClean="0">
                <a:solidFill>
                  <a:schemeClr val="accent1"/>
                </a:solidFill>
              </a:rPr>
              <a:t>Cholesterol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78" y="993031"/>
            <a:ext cx="2823770" cy="19916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0078" y="3296463"/>
            <a:ext cx="854246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/>
              <a:t>Not glycerol + fatty acids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/>
              <a:t>Small, narrow molecule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/>
              <a:t>4 carbon based ring structures</a:t>
            </a:r>
          </a:p>
          <a:p>
            <a:r>
              <a:rPr lang="en-GB" sz="2800" dirty="0" smtClean="0"/>
              <a:t>Role: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Regulates fluidity of membranes</a:t>
            </a:r>
          </a:p>
          <a:p>
            <a:r>
              <a:rPr lang="en-GB" sz="2800" i="1" dirty="0" smtClean="0">
                <a:solidFill>
                  <a:srgbClr val="FF0000"/>
                </a:solidFill>
              </a:rPr>
              <a:t>Suggest how the structure of cholesterol relates to its role</a:t>
            </a:r>
          </a:p>
          <a:p>
            <a:r>
              <a:rPr lang="en-GB" sz="2800" i="1" dirty="0" smtClean="0">
                <a:solidFill>
                  <a:srgbClr val="FF0000"/>
                </a:solidFill>
              </a:rPr>
              <a:t>Why is high blood cholesterol a danger to health?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3" b="16838"/>
          <a:stretch/>
        </p:blipFill>
        <p:spPr>
          <a:xfrm>
            <a:off x="5370512" y="2834640"/>
            <a:ext cx="3810000" cy="232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9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816" y="4272"/>
            <a:ext cx="6561071" cy="936104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b="1" dirty="0" smtClean="0"/>
              <a:t>Steroids – </a:t>
            </a:r>
            <a:r>
              <a:rPr lang="en-GB" sz="4000" dirty="0" smtClean="0"/>
              <a:t>made from cholesterol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6740583" cy="2736304"/>
          </a:xfrm>
        </p:spPr>
        <p:txBody>
          <a:bodyPr>
            <a:normAutofit fontScale="92500"/>
          </a:bodyPr>
          <a:lstStyle/>
          <a:p>
            <a:r>
              <a:rPr lang="en-GB" sz="2800" dirty="0" smtClean="0"/>
              <a:t>Some hormones </a:t>
            </a:r>
            <a:r>
              <a:rPr lang="en-GB" sz="2800" dirty="0" err="1" smtClean="0"/>
              <a:t>eg</a:t>
            </a:r>
            <a:r>
              <a:rPr lang="en-GB" sz="2800" dirty="0" smtClean="0"/>
              <a:t> testosterone, oestrogen</a:t>
            </a:r>
          </a:p>
          <a:p>
            <a:r>
              <a:rPr lang="en-GB" sz="2800" dirty="0" smtClean="0"/>
              <a:t>Vitamin D</a:t>
            </a:r>
          </a:p>
          <a:p>
            <a:pPr marL="0" indent="0">
              <a:buNone/>
            </a:pPr>
            <a:r>
              <a:rPr lang="en-GB" sz="2800" i="1" dirty="0" smtClean="0">
                <a:solidFill>
                  <a:srgbClr val="FF0000"/>
                </a:solidFill>
              </a:rPr>
              <a:t>Suggest why these molecules pass into cells easily</a:t>
            </a:r>
          </a:p>
          <a:p>
            <a:pPr marL="0" indent="0">
              <a:buNone/>
            </a:pPr>
            <a:r>
              <a:rPr lang="en-GB" sz="2800" i="1" dirty="0" smtClean="0">
                <a:solidFill>
                  <a:srgbClr val="FF0000"/>
                </a:solidFill>
              </a:rPr>
              <a:t>Suggest why Vitamin D can be stored by humans but Vitamin C cannot</a:t>
            </a:r>
            <a:endParaRPr lang="en-GB" sz="2800" i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01008"/>
            <a:ext cx="4077982" cy="3368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11" y="4005064"/>
            <a:ext cx="3181825" cy="18582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74220" y="5476081"/>
            <a:ext cx="110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Vitamin D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0583" y="126192"/>
            <a:ext cx="23241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2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 descr="http://www.klumanandbalter.com/images/products/fatsoils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334" y="3212976"/>
            <a:ext cx="5028954" cy="318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061" y="188640"/>
            <a:ext cx="3071813" cy="9540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latin typeface="+mn-lt"/>
                <a:cs typeface="+mn-cs"/>
              </a:rPr>
              <a:t>Triglycerides – fats and oils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6462" y="1268760"/>
            <a:ext cx="810112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800" i="1" dirty="0" smtClean="0">
                <a:solidFill>
                  <a:schemeClr val="tx2">
                    <a:lumMod val="75000"/>
                  </a:schemeClr>
                </a:solidFill>
              </a:rPr>
              <a:t>Solid / liquid at room temperature?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i="1" dirty="0" smtClean="0">
                <a:solidFill>
                  <a:schemeClr val="tx2">
                    <a:lumMod val="75000"/>
                  </a:schemeClr>
                </a:solidFill>
              </a:rPr>
              <a:t>Mainly plant/ animal in origin?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i="1" dirty="0" smtClean="0">
                <a:solidFill>
                  <a:schemeClr val="tx2">
                    <a:lumMod val="75000"/>
                  </a:schemeClr>
                </a:solidFill>
              </a:rPr>
              <a:t>Mainly saturated / unsaturated?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i="1" dirty="0" smtClean="0">
                <a:solidFill>
                  <a:schemeClr val="tx2">
                    <a:lumMod val="75000"/>
                  </a:schemeClr>
                </a:solidFill>
              </a:rPr>
              <a:t>High levels can contribute to cardiovascular disease?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i="1" dirty="0" smtClean="0">
                <a:solidFill>
                  <a:schemeClr val="tx2">
                    <a:lumMod val="75000"/>
                  </a:schemeClr>
                </a:solidFill>
              </a:rPr>
              <a:t>Examples?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5936" y="33265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>
                <a:solidFill>
                  <a:srgbClr val="FF0000"/>
                </a:solidFill>
              </a:rPr>
              <a:t>Compare fats and oils:</a:t>
            </a:r>
            <a:endParaRPr lang="en-GB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33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/>
              <a:t>Triglyceride structure</a:t>
            </a:r>
            <a:endParaRPr lang="en-GB" sz="3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1792288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956723"/>
            <a:ext cx="8413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Glycerol +   3 fatty acids	----------&gt; triglyceride  +  3water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3596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67" y="5796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 smtClean="0"/>
              <a:t>Triglyceride structure</a:t>
            </a:r>
            <a:endParaRPr lang="en-GB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1096" y="687761"/>
            <a:ext cx="8413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Glycerol +   3 fatty acids	----------&gt; triglyceride  +  3water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6370859" cy="15373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1" y="1218333"/>
            <a:ext cx="1763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u="sng" dirty="0" smtClean="0"/>
              <a:t>Fatty acids</a:t>
            </a:r>
            <a:endParaRPr lang="en-GB" sz="28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652120" y="1219672"/>
            <a:ext cx="2268570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Stearic acid</a:t>
            </a:r>
          </a:p>
          <a:p>
            <a:r>
              <a:rPr lang="en-GB" sz="2400" dirty="0" smtClean="0"/>
              <a:t>in adipose tissue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21" y="4055679"/>
            <a:ext cx="5948640" cy="20408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86300" y="5550310"/>
            <a:ext cx="1451231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Oleic acid</a:t>
            </a:r>
          </a:p>
          <a:p>
            <a:r>
              <a:rPr lang="en-GB" sz="2400" dirty="0" smtClean="0"/>
              <a:t>in olive oil</a:t>
            </a:r>
            <a:endParaRPr lang="en-GB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592" y="4633529"/>
            <a:ext cx="1438656" cy="1463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65"/>
          <a:stretch/>
        </p:blipFill>
        <p:spPr>
          <a:xfrm>
            <a:off x="7323587" y="1940029"/>
            <a:ext cx="1692711" cy="103610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656114" y="1895441"/>
            <a:ext cx="811982" cy="1298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395850" y="2804735"/>
            <a:ext cx="2000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 dirty="0">
                <a:solidFill>
                  <a:srgbClr val="FF0000"/>
                </a:solidFill>
                <a:latin typeface="Calibri" pitchFamily="34" charset="0"/>
              </a:rPr>
              <a:t>Acid </a:t>
            </a:r>
            <a:r>
              <a:rPr lang="en-GB" sz="2400" b="1" dirty="0" smtClean="0">
                <a:solidFill>
                  <a:srgbClr val="FF0000"/>
                </a:solidFill>
                <a:latin typeface="Calibri" pitchFamily="34" charset="0"/>
              </a:rPr>
              <a:t>group</a:t>
            </a:r>
          </a:p>
          <a:p>
            <a:pPr eaLnBrk="1" hangingPunct="1"/>
            <a:r>
              <a:rPr lang="en-GB" sz="2400" b="1" dirty="0" smtClean="0">
                <a:solidFill>
                  <a:srgbClr val="FF0000"/>
                </a:solidFill>
                <a:latin typeface="Calibri" pitchFamily="34" charset="0"/>
              </a:rPr>
              <a:t>(carboxylic acid group)</a:t>
            </a:r>
            <a:endParaRPr lang="en-GB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76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52" y="845423"/>
            <a:ext cx="5040560" cy="12163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0621" y="260648"/>
            <a:ext cx="7298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i="1" dirty="0" smtClean="0">
                <a:solidFill>
                  <a:srgbClr val="FF0000"/>
                </a:solidFill>
              </a:rPr>
              <a:t>List differences between these fatty acids: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088412"/>
            <a:ext cx="1644425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Stearic acid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708920"/>
            <a:ext cx="5040560" cy="17293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75740" y="4008198"/>
            <a:ext cx="1417376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Oleic acid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25160" y="864459"/>
            <a:ext cx="34393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/>
              <a:t>Double  bonds present between carbon atoms?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/>
              <a:t>Fewer hydrogen atoms bonded to the molecule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/>
              <a:t>Kinked chain?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/>
              <a:t>Saturated or unsaturated</a:t>
            </a:r>
            <a:r>
              <a:rPr lang="en-GB" sz="2800" dirty="0" smtClean="0"/>
              <a:t>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/>
              <a:t>Feature of a poor diet?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5189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5624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smtClean="0">
                <a:solidFill>
                  <a:srgbClr val="FF0000"/>
                </a:solidFill>
              </a:rPr>
              <a:t>Saturated or unsaturated fatty acid?</a:t>
            </a:r>
            <a:endParaRPr lang="en-GB" sz="2800" b="1" i="1" dirty="0">
              <a:solidFill>
                <a:srgbClr val="FF000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31424"/>
            <a:ext cx="300614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3831108"/>
            <a:ext cx="5544616" cy="68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7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algn="l" eaLnBrk="1" hangingPunct="1"/>
            <a:r>
              <a:rPr lang="en-GB" b="1" u="sng" dirty="0" smtClean="0">
                <a:solidFill>
                  <a:srgbClr val="0070C0"/>
                </a:solidFill>
              </a:rPr>
              <a:t>Triglyceride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0" y="668337"/>
            <a:ext cx="9144000" cy="53403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sz="2800" dirty="0" smtClean="0"/>
              <a:t>One glycerol molecule attached to three fatty acid molecules</a:t>
            </a:r>
          </a:p>
        </p:txBody>
      </p:sp>
      <p:pic>
        <p:nvPicPr>
          <p:cNvPr id="8196" name="Picture 5" descr="http://www.eufic.org/upl/1/default/img/Triglyceride(3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1" t="29636" r="16153" b="11572"/>
          <a:stretch/>
        </p:blipFill>
        <p:spPr bwMode="auto">
          <a:xfrm>
            <a:off x="5866685" y="1124744"/>
            <a:ext cx="3054192" cy="23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http://www.proteinpower.com/drmike/wp-content/uploads/2008/02/triglycer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56" y="2132856"/>
            <a:ext cx="3500438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857375" y="3429000"/>
            <a:ext cx="857250" cy="714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8" name="Straight Arrow Connector 7"/>
          <p:cNvCxnSpPr>
            <a:endCxn id="6" idx="1"/>
          </p:cNvCxnSpPr>
          <p:nvPr/>
        </p:nvCxnSpPr>
        <p:spPr>
          <a:xfrm>
            <a:off x="928687" y="3143250"/>
            <a:ext cx="1054100" cy="390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288" y="2708920"/>
            <a:ext cx="2071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b="1" dirty="0">
                <a:solidFill>
                  <a:srgbClr val="FF0000"/>
                </a:solidFill>
              </a:rPr>
              <a:t>Ester bond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040" y="3356992"/>
            <a:ext cx="4067944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i="1" dirty="0" smtClean="0">
                <a:solidFill>
                  <a:srgbClr val="FF0000"/>
                </a:solidFill>
              </a:rPr>
              <a:t>What type of reaction forms an ester bond?</a:t>
            </a:r>
          </a:p>
          <a:p>
            <a:pPr>
              <a:defRPr/>
            </a:pPr>
            <a:r>
              <a:rPr lang="en-GB" sz="2400" b="1" i="1" dirty="0" smtClean="0">
                <a:solidFill>
                  <a:srgbClr val="FF0000"/>
                </a:solidFill>
              </a:rPr>
              <a:t>What type of reaction breaks an ester bond?</a:t>
            </a:r>
          </a:p>
          <a:p>
            <a:pPr>
              <a:defRPr/>
            </a:pPr>
            <a:r>
              <a:rPr lang="en-GB" sz="2400" b="1" i="1" dirty="0" smtClean="0">
                <a:solidFill>
                  <a:srgbClr val="FF0000"/>
                </a:solidFill>
              </a:rPr>
              <a:t>What type of bond is an ester bond?</a:t>
            </a:r>
          </a:p>
          <a:p>
            <a:pPr>
              <a:defRPr/>
            </a:pPr>
            <a:r>
              <a:rPr lang="en-GB" sz="2400" b="1" i="1" dirty="0" smtClean="0">
                <a:solidFill>
                  <a:srgbClr val="FF0000"/>
                </a:solidFill>
              </a:rPr>
              <a:t>How many water molecules will be released during the formation of one triglyceride?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3" name="Left Brace 2"/>
          <p:cNvSpPr/>
          <p:nvPr/>
        </p:nvSpPr>
        <p:spPr>
          <a:xfrm rot="5400000">
            <a:off x="1475989" y="1518950"/>
            <a:ext cx="397550" cy="830263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115616" y="1340768"/>
            <a:ext cx="117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glycerol</a:t>
            </a:r>
            <a:endParaRPr lang="en-GB" sz="2400" b="1" dirty="0"/>
          </a:p>
        </p:txBody>
      </p:sp>
      <p:sp>
        <p:nvSpPr>
          <p:cNvPr id="13" name="Left Brace 12"/>
          <p:cNvSpPr/>
          <p:nvPr/>
        </p:nvSpPr>
        <p:spPr>
          <a:xfrm rot="5400000">
            <a:off x="3319522" y="701784"/>
            <a:ext cx="397550" cy="2464594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771800" y="135565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3 fatty acids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16853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 animBg="1"/>
      <p:bldP spid="3" grpId="0" animBg="1"/>
      <p:bldP spid="4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/>
          <a:lstStyle/>
          <a:p>
            <a:pPr eaLnBrk="1" hangingPunct="1"/>
            <a:r>
              <a:rPr lang="en-GB" b="1" u="sng" smtClean="0">
                <a:solidFill>
                  <a:srgbClr val="0070C0"/>
                </a:solidFill>
              </a:rPr>
              <a:t>Formation of ester bonds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14438"/>
            <a:ext cx="8101013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15063" y="3071813"/>
            <a:ext cx="2500312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571625" y="4714875"/>
            <a:ext cx="857250" cy="642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00063" y="3000375"/>
            <a:ext cx="1214437" cy="2071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922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6143625"/>
            <a:ext cx="4857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714750" y="3071813"/>
            <a:ext cx="2071688" cy="857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643063" y="4214813"/>
            <a:ext cx="5000625" cy="2428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786063" y="3500438"/>
            <a:ext cx="5857875" cy="1816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chemeClr val="accent1"/>
                </a:solidFill>
              </a:rPr>
              <a:t>Formation of ester bond is similar to </a:t>
            </a:r>
            <a:r>
              <a:rPr lang="en-GB" sz="2800" dirty="0" err="1">
                <a:solidFill>
                  <a:schemeClr val="accent1"/>
                </a:solidFill>
              </a:rPr>
              <a:t>glycosidic</a:t>
            </a:r>
            <a:r>
              <a:rPr lang="en-GB" sz="2800" dirty="0">
                <a:solidFill>
                  <a:schemeClr val="accent1"/>
                </a:solidFill>
              </a:rPr>
              <a:t> as it expels water, but different as it joins two different sub units together</a:t>
            </a:r>
          </a:p>
        </p:txBody>
      </p:sp>
    </p:spTree>
    <p:extLst>
      <p:ext uri="{BB962C8B-B14F-4D97-AF65-F5344CB8AC3E}">
        <p14:creationId xmlns:p14="http://schemas.microsoft.com/office/powerpoint/2010/main" val="261061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6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686800" cy="1801728"/>
          </a:xfrm>
        </p:spPr>
        <p:txBody>
          <a:bodyPr>
            <a:normAutofit fontScale="90000"/>
          </a:bodyPr>
          <a:lstStyle/>
          <a:p>
            <a:pPr algn="l"/>
            <a:r>
              <a:rPr lang="en-GB" b="1" u="sng" dirty="0" smtClean="0">
                <a:solidFill>
                  <a:srgbClr val="0070C0"/>
                </a:solidFill>
              </a:rPr>
              <a:t>Roles of triglycerides in living organisms</a:t>
            </a:r>
            <a:br>
              <a:rPr lang="en-GB" b="1" u="sng" dirty="0" smtClean="0">
                <a:solidFill>
                  <a:srgbClr val="0070C0"/>
                </a:solidFill>
              </a:rPr>
            </a:br>
            <a:r>
              <a:rPr lang="en-GB" sz="3600" b="1" i="1" dirty="0" smtClean="0">
                <a:solidFill>
                  <a:srgbClr val="FF0000"/>
                </a:solidFill>
              </a:rPr>
              <a:t>Suggest a property of triglycerides relating to each role and give an example</a:t>
            </a:r>
            <a:endParaRPr lang="en-GB" sz="3600" b="1" u="sng" dirty="0" smtClean="0">
              <a:solidFill>
                <a:srgbClr val="0070C0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8697144" cy="2952328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GB" dirty="0"/>
              <a:t>E</a:t>
            </a:r>
            <a:r>
              <a:rPr lang="en-GB" dirty="0" smtClean="0"/>
              <a:t>nergy store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GB" dirty="0" smtClean="0"/>
              <a:t>Thermal insulation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GB" dirty="0" smtClean="0"/>
              <a:t>Buoyancy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GB" dirty="0" smtClean="0"/>
              <a:t>Protection-internal organs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GB" dirty="0" smtClean="0"/>
              <a:t>Source of water when respired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39" y="4852087"/>
            <a:ext cx="3105345" cy="1944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1422" y="3414721"/>
            <a:ext cx="2934032" cy="2042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6" y="4611766"/>
            <a:ext cx="2831300" cy="2265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96752"/>
            <a:ext cx="2042342" cy="204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4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382</Words>
  <Application>Microsoft Office PowerPoint</Application>
  <PresentationFormat>On-screen Show (4:3)</PresentationFormat>
  <Paragraphs>75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What do these images have in common?</vt:lpstr>
      <vt:lpstr>PowerPoint Presentation</vt:lpstr>
      <vt:lpstr>Triglyceride structure</vt:lpstr>
      <vt:lpstr>Triglyceride structure</vt:lpstr>
      <vt:lpstr>PowerPoint Presentation</vt:lpstr>
      <vt:lpstr>PowerPoint Presentation</vt:lpstr>
      <vt:lpstr>Triglyceride</vt:lpstr>
      <vt:lpstr>Formation of ester bonds</vt:lpstr>
      <vt:lpstr>Roles of triglycerides in living organisms Suggest a property of triglycerides relating to each role and give an example</vt:lpstr>
      <vt:lpstr>Lipids and respiration</vt:lpstr>
      <vt:lpstr>Phospholipids list the differences between a phospholipid and triglyceride molecules:</vt:lpstr>
      <vt:lpstr>Suggest the advantage of having unsaturated fatty acids in membrane phospholipid bilayers for some organisms</vt:lpstr>
      <vt:lpstr>Function of phospholipids?</vt:lpstr>
      <vt:lpstr>Cholesterol</vt:lpstr>
      <vt:lpstr>Steroids – made from cholesterol</vt:lpstr>
    </vt:vector>
  </TitlesOfParts>
  <Company>RM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Shirley Madzarevic</cp:lastModifiedBy>
  <cp:revision>30</cp:revision>
  <cp:lastPrinted>2012-01-30T07:46:22Z</cp:lastPrinted>
  <dcterms:created xsi:type="dcterms:W3CDTF">2012-01-27T09:48:31Z</dcterms:created>
  <dcterms:modified xsi:type="dcterms:W3CDTF">2014-10-30T23:44:32Z</dcterms:modified>
</cp:coreProperties>
</file>