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9" r:id="rId5"/>
    <p:sldId id="278" r:id="rId6"/>
    <p:sldId id="277" r:id="rId7"/>
    <p:sldId id="261" r:id="rId8"/>
    <p:sldId id="279" r:id="rId9"/>
    <p:sldId id="282" r:id="rId10"/>
    <p:sldId id="284" r:id="rId11"/>
    <p:sldId id="280" r:id="rId12"/>
    <p:sldId id="265" r:id="rId13"/>
    <p:sldId id="266" r:id="rId14"/>
    <p:sldId id="290" r:id="rId15"/>
    <p:sldId id="283" r:id="rId16"/>
    <p:sldId id="281" r:id="rId17"/>
    <p:sldId id="267" r:id="rId18"/>
    <p:sldId id="289" r:id="rId19"/>
    <p:sldId id="268" r:id="rId20"/>
    <p:sldId id="272" r:id="rId21"/>
    <p:sldId id="273" r:id="rId22"/>
    <p:sldId id="286" r:id="rId23"/>
    <p:sldId id="292" r:id="rId24"/>
    <p:sldId id="291" r:id="rId25"/>
    <p:sldId id="274" r:id="rId26"/>
    <p:sldId id="287" r:id="rId27"/>
    <p:sldId id="288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70" d="100"/>
          <a:sy n="70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CA52967-147C-4A25-A1CA-FC2331A1F36B}" type="datetimeFigureOut">
              <a:rPr lang="en-GB" smtClean="0"/>
              <a:t>15/06/2015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E1FCC06-8F8C-46A4-8B22-6CDDC8F1C22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rEkc70ztOrc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8600" cy="1927225"/>
          </a:xfrm>
        </p:spPr>
        <p:txBody>
          <a:bodyPr/>
          <a:lstStyle/>
          <a:p>
            <a:r>
              <a:rPr lang="en-GB" sz="4400" dirty="0" smtClean="0"/>
              <a:t>Energy Transfer through the ecosystem</a:t>
            </a:r>
            <a:endParaRPr lang="en-GB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604201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3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Pyramids of Energy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4674"/>
            <a:ext cx="4890174" cy="3172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1624674"/>
            <a:ext cx="2952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Burn the organism at each trophic level in a  </a:t>
            </a:r>
            <a:r>
              <a:rPr lang="en-GB" sz="2000" u="sng" dirty="0"/>
              <a:t>B</a:t>
            </a:r>
            <a:r>
              <a:rPr lang="en-GB" sz="2000" u="sng" dirty="0" smtClean="0"/>
              <a:t>omb Calorimeter</a:t>
            </a:r>
            <a:r>
              <a:rPr lang="en-GB" sz="2000" dirty="0" smtClean="0"/>
              <a:t> to find the energy content in J /g of  dry biomass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790328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Limitations</a:t>
            </a:r>
          </a:p>
          <a:p>
            <a:r>
              <a:rPr lang="en-GB" sz="2000" dirty="0"/>
              <a:t>Snap shot of an ecosystem at a given time without </a:t>
            </a:r>
            <a:r>
              <a:rPr lang="en-GB" sz="2000" dirty="0" smtClean="0"/>
              <a:t>reflecting any </a:t>
            </a:r>
            <a:r>
              <a:rPr lang="en-GB" sz="2000" dirty="0"/>
              <a:t>seasonal variations.</a:t>
            </a:r>
          </a:p>
          <a:p>
            <a:r>
              <a:rPr lang="en-GB" sz="2000" dirty="0"/>
              <a:t>May provide a distorted idea of efficiency of energy transfer due </a:t>
            </a:r>
            <a:r>
              <a:rPr lang="en-GB" sz="2000" dirty="0" smtClean="0"/>
              <a:t>to variations in populations.</a:t>
            </a:r>
            <a:endParaRPr lang="en-GB" sz="2000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3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Pyramids of Energy Flow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take into account the numbers and size of the organism.</a:t>
            </a:r>
          </a:p>
          <a:p>
            <a:endParaRPr lang="en-GB" sz="2400" dirty="0" smtClean="0"/>
          </a:p>
          <a:p>
            <a:r>
              <a:rPr lang="en-GB" sz="2400" dirty="0" smtClean="0"/>
              <a:t>They can be calculated for a given area and time span, e.g. KJ / m² /year.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5048878" y="3146366"/>
            <a:ext cx="2664295" cy="87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40959" y="3229691"/>
            <a:ext cx="1454079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Small Fish 2220</a:t>
            </a:r>
            <a:r>
              <a:rPr lang="en-GB" sz="1600" b="1" dirty="0" smtClean="0"/>
              <a:t>KJ/m²/</a:t>
            </a:r>
            <a:r>
              <a:rPr lang="en-GB" sz="1600" b="1" dirty="0" err="1" smtClean="0"/>
              <a:t>yr</a:t>
            </a:r>
            <a:endParaRPr lang="en-GB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4673600" y="4024651"/>
            <a:ext cx="3469208" cy="87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5574039" y="2152108"/>
            <a:ext cx="1751128" cy="994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696966" y="2294335"/>
            <a:ext cx="15420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Large Fish</a:t>
            </a:r>
          </a:p>
          <a:p>
            <a:pPr algn="ctr"/>
            <a:r>
              <a:rPr lang="en-GB" b="1" dirty="0" smtClean="0"/>
              <a:t>126 KJ/m²/</a:t>
            </a:r>
            <a:r>
              <a:rPr lang="en-GB" b="1" dirty="0" err="1" smtClean="0"/>
              <a:t>yr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3812" y="4139711"/>
            <a:ext cx="1788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Zooplankton </a:t>
            </a:r>
          </a:p>
          <a:p>
            <a:pPr algn="ctr"/>
            <a:r>
              <a:rPr lang="en-GB" b="1" dirty="0" smtClean="0"/>
              <a:t>7980 KJ /m²/</a:t>
            </a:r>
            <a:r>
              <a:rPr lang="en-GB" b="1" dirty="0" err="1" smtClean="0"/>
              <a:t>yr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3995936" y="4901104"/>
            <a:ext cx="4782120" cy="876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334246" y="5016164"/>
            <a:ext cx="22675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 </a:t>
            </a:r>
            <a:r>
              <a:rPr lang="en-GB" b="1" dirty="0" smtClean="0"/>
              <a:t>Phytoplankton </a:t>
            </a:r>
          </a:p>
          <a:p>
            <a:r>
              <a:rPr lang="en-GB" b="1" dirty="0" smtClean="0"/>
              <a:t>31080 KJ /m²/</a:t>
            </a:r>
            <a:r>
              <a:rPr lang="en-GB" b="1" dirty="0" err="1" smtClean="0"/>
              <a:t>yr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935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en-GB" u="sng" smtClean="0"/>
              <a:t>Energy and ecosystems</a:t>
            </a:r>
            <a:endParaRPr lang="en-US" u="sng" smtClean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323850" y="908050"/>
            <a:ext cx="8362950" cy="1873250"/>
          </a:xfrm>
        </p:spPr>
        <p:txBody>
          <a:bodyPr/>
          <a:lstStyle/>
          <a:p>
            <a:r>
              <a:rPr lang="en-GB" smtClean="0"/>
              <a:t>Matter is constantly re-cycled within an ecosystem e.g. nutrient cycles.</a:t>
            </a:r>
          </a:p>
          <a:p>
            <a:r>
              <a:rPr lang="en-GB" smtClean="0"/>
              <a:t>Energy is </a:t>
            </a:r>
            <a:r>
              <a:rPr lang="en-GB" b="1" smtClean="0"/>
              <a:t>not</a:t>
            </a:r>
            <a:r>
              <a:rPr lang="en-GB" smtClean="0"/>
              <a:t> – it flows through the ecosystem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3357563"/>
            <a:ext cx="1944688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Light energy</a:t>
            </a:r>
            <a:endParaRPr lang="en-US" sz="24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76600" y="3429000"/>
            <a:ext cx="2303463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Biotic element</a:t>
            </a:r>
            <a:endParaRPr lang="en-US" sz="2400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443663" y="3429000"/>
            <a:ext cx="18732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400"/>
              <a:t>Heat energy</a:t>
            </a:r>
            <a:endParaRPr lang="en-US" sz="2400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132138" y="4508500"/>
            <a:ext cx="2520950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/>
              <a:t>Abiotic element</a:t>
            </a:r>
            <a:endParaRPr lang="en-US" sz="2400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339975" y="3644900"/>
            <a:ext cx="9366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580063" y="3644900"/>
            <a:ext cx="79375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5076825" y="3933825"/>
            <a:ext cx="0" cy="576263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3708400" y="3933825"/>
            <a:ext cx="0" cy="5746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2124075" y="4076700"/>
            <a:ext cx="4248150" cy="1296988"/>
          </a:xfrm>
          <a:prstGeom prst="ellips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179388" y="2924175"/>
            <a:ext cx="8713787" cy="1296988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 animBg="1"/>
      <p:bldP spid="276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8688"/>
          </a:xfrm>
        </p:spPr>
        <p:txBody>
          <a:bodyPr/>
          <a:lstStyle/>
          <a:p>
            <a:r>
              <a:rPr lang="en-GB" sz="4000" b="1" u="sng" dirty="0" smtClean="0">
                <a:solidFill>
                  <a:schemeClr val="hlink"/>
                </a:solidFill>
              </a:rPr>
              <a:t>Energy Efficiency calculations?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555775" y="1059914"/>
            <a:ext cx="63587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GB" sz="2400" dirty="0"/>
          </a:p>
          <a:p>
            <a:pPr eaLnBrk="1" hangingPunct="1"/>
            <a:r>
              <a:rPr lang="en-GB" sz="2400" dirty="0" smtClean="0"/>
              <a:t>  </a:t>
            </a:r>
            <a:r>
              <a:rPr lang="en-GB" sz="2400" dirty="0"/>
              <a:t>Energy transferred to next level </a:t>
            </a:r>
          </a:p>
          <a:p>
            <a:pPr eaLnBrk="1" hangingPunct="1"/>
            <a:r>
              <a:rPr lang="en-GB" sz="2400" dirty="0" smtClean="0"/>
              <a:t>			</a:t>
            </a:r>
            <a:r>
              <a:rPr lang="en-GB" sz="2400" dirty="0"/>
              <a:t>	</a:t>
            </a:r>
            <a:r>
              <a:rPr lang="en-GB" sz="2400" dirty="0" smtClean="0"/>
              <a:t>	X 100</a:t>
            </a:r>
            <a:endParaRPr lang="en-GB" sz="2400" dirty="0"/>
          </a:p>
          <a:p>
            <a:pPr eaLnBrk="1" hangingPunct="1"/>
            <a:r>
              <a:rPr lang="en-GB" sz="2400" dirty="0" smtClean="0"/>
              <a:t>    Energy in the previous </a:t>
            </a:r>
            <a:r>
              <a:rPr lang="en-GB" sz="2400" dirty="0"/>
              <a:t>level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99792" y="2041059"/>
            <a:ext cx="4320480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628650" y="4722705"/>
            <a:ext cx="811981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800" i="1" dirty="0">
                <a:solidFill>
                  <a:srgbClr val="FF0000"/>
                </a:solidFill>
              </a:rPr>
              <a:t>Work out the efficiency of the energy transfer </a:t>
            </a:r>
            <a:r>
              <a:rPr lang="en-GB" sz="2800" i="1" dirty="0" smtClean="0">
                <a:solidFill>
                  <a:srgbClr val="FF0000"/>
                </a:solidFill>
              </a:rPr>
              <a:t>between </a:t>
            </a:r>
            <a:r>
              <a:rPr lang="en-GB" sz="2800" i="1" dirty="0">
                <a:solidFill>
                  <a:srgbClr val="FF0000"/>
                </a:solidFill>
              </a:rPr>
              <a:t>each trophic level in the given food chain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348560"/>
            <a:ext cx="2376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Efficiency of energy         = transfer</a:t>
            </a:r>
            <a:endParaRPr lang="en-GB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93075"/>
            <a:ext cx="5759402" cy="192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6326"/>
            <a:ext cx="201622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proportion of the light that radiates on to plants is captured by photosynthesis?</a:t>
            </a:r>
          </a:p>
          <a:p>
            <a:pPr marL="0" indent="0">
              <a:buNone/>
            </a:pPr>
            <a:r>
              <a:rPr lang="en-GB" dirty="0" smtClean="0"/>
              <a:t>In a study at Silver Springs in USA they measured this</a:t>
            </a:r>
          </a:p>
          <a:p>
            <a:pPr lvl="1"/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068" y="2565399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198181">
            <a:off x="2599076" y="2721952"/>
            <a:ext cx="792547" cy="236643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6156176" y="3284984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576" y="2170584"/>
            <a:ext cx="2426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7 120 000KJ/m</a:t>
            </a:r>
            <a:r>
              <a:rPr lang="en-GB" sz="2000" b="1" dirty="0" smtClean="0">
                <a:latin typeface="Calibri"/>
              </a:rPr>
              <a:t>²/</a:t>
            </a:r>
            <a:r>
              <a:rPr lang="en-GB" sz="2000" b="1" dirty="0" err="1" smtClean="0">
                <a:latin typeface="Calibri"/>
              </a:rPr>
              <a:t>yr</a:t>
            </a:r>
            <a:endParaRPr lang="en-GB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2699316"/>
            <a:ext cx="22322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87 110 KJ/m</a:t>
            </a:r>
            <a:r>
              <a:rPr lang="en-GB" sz="2000" b="1" dirty="0" smtClean="0">
                <a:latin typeface="Calibri"/>
              </a:rPr>
              <a:t>²/</a:t>
            </a:r>
            <a:r>
              <a:rPr lang="en-GB" sz="2000" b="1" dirty="0" err="1" smtClean="0">
                <a:latin typeface="Calibri"/>
              </a:rPr>
              <a:t>yr</a:t>
            </a:r>
            <a:endParaRPr lang="en-GB" sz="2000" b="1" dirty="0" smtClean="0">
              <a:latin typeface="Calibri"/>
            </a:endParaRPr>
          </a:p>
          <a:p>
            <a:r>
              <a:rPr lang="en-GB" dirty="0" smtClean="0">
                <a:latin typeface="Calibri"/>
              </a:rPr>
              <a:t>Fixed during photosynthesis</a:t>
            </a:r>
            <a:endParaRPr lang="en-GB" dirty="0"/>
          </a:p>
          <a:p>
            <a:r>
              <a:rPr lang="en-GB" dirty="0" smtClean="0"/>
              <a:t>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7544" y="3861048"/>
                <a:ext cx="352839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u="sng" dirty="0" smtClean="0"/>
                  <a:t>Efficiency</a:t>
                </a:r>
              </a:p>
              <a:p>
                <a:r>
                  <a:rPr lang="en-GB" sz="2400" dirty="0" smtClean="0">
                    <a:ea typeface="Cambria Math"/>
                  </a:rPr>
                  <a:t>87110 </a:t>
                </a:r>
                <a14:m>
                  <m:oMath xmlns:m="http://schemas.openxmlformats.org/officeDocument/2006/math">
                    <m:r>
                      <a:rPr lang="en-GB" sz="2400" i="0" smtClean="0">
                        <a:latin typeface="Cambria Math"/>
                        <a:ea typeface="Cambria Math"/>
                      </a:rPr>
                      <m:t>÷</m:t>
                    </m:r>
                    <m:r>
                      <a:rPr lang="en-GB" sz="2400" b="0" i="0" smtClean="0">
                        <a:latin typeface="Cambria Math"/>
                        <a:ea typeface="Cambria Math"/>
                      </a:rPr>
                      <m:t>7120000 </m:t>
                    </m:r>
                    <m:r>
                      <m:rPr>
                        <m:sty m:val="p"/>
                      </m:rPr>
                      <a:rPr lang="en-GB" sz="2400" b="0" i="0" smtClean="0">
                        <a:latin typeface="Cambria Math"/>
                        <a:ea typeface="Cambria Math"/>
                      </a:rPr>
                      <m:t>X</m:t>
                    </m:r>
                    <m:r>
                      <a:rPr lang="en-GB" sz="2400" b="0" i="0" smtClean="0">
                        <a:latin typeface="Cambria Math"/>
                        <a:ea typeface="Cambria Math"/>
                      </a:rPr>
                      <m:t> 100</m:t>
                    </m:r>
                  </m:oMath>
                </a14:m>
                <a:endParaRPr lang="en-GB" sz="2400" b="0" dirty="0" smtClean="0">
                  <a:ea typeface="Cambria Math"/>
                </a:endParaRPr>
              </a:p>
              <a:p>
                <a:r>
                  <a:rPr lang="en-GB" sz="2400" dirty="0" smtClean="0">
                    <a:latin typeface="Calibri" pitchFamily="34" charset="0"/>
                  </a:rPr>
                  <a:t> = 1.2%</a:t>
                </a:r>
                <a:endParaRPr lang="en-GB" sz="2400" dirty="0">
                  <a:latin typeface="Calibri" pitchFamily="34" charset="0"/>
                </a:endParaRPr>
              </a:p>
              <a:p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861048"/>
                <a:ext cx="3528392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2763" t="-28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572000" y="45091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Why is this so poor?</a:t>
            </a:r>
          </a:p>
          <a:p>
            <a:r>
              <a:rPr lang="en-GB" dirty="0" smtClean="0"/>
              <a:t>Why does so little light energy get captured?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7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3187"/>
            <a:ext cx="4680520" cy="362938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is Energy Lost from the Ecosystem?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34013"/>
            <a:ext cx="38884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Not all the energy contained in a trophic level passes to the next level</a:t>
            </a:r>
          </a:p>
          <a:p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930949" y="4624105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Only </a:t>
            </a:r>
            <a:r>
              <a:rPr lang="en-GB" sz="2400" b="1" dirty="0" smtClean="0">
                <a:solidFill>
                  <a:srgbClr val="C00000"/>
                </a:solidFill>
              </a:rPr>
              <a:t>10KJ</a:t>
            </a:r>
            <a:r>
              <a:rPr lang="en-GB" sz="2400" dirty="0" smtClean="0"/>
              <a:t> will be available for growth. It is this proportion that becomes new tissues and can be consumed by the next trophic level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7380" y="2291549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00000"/>
                </a:solidFill>
              </a:rPr>
              <a:t>For every 100KJ </a:t>
            </a:r>
            <a:r>
              <a:rPr lang="en-GB" sz="2000" dirty="0"/>
              <a:t>this mouse </a:t>
            </a:r>
            <a:r>
              <a:rPr lang="en-GB" sz="2000" dirty="0" smtClean="0"/>
              <a:t>consumes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5343" y="2999435"/>
            <a:ext cx="3912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C00000"/>
                </a:solidFill>
              </a:rPr>
              <a:t>60KJ</a:t>
            </a:r>
            <a:r>
              <a:rPr lang="en-GB" sz="2000" u="sng" dirty="0"/>
              <a:t> is wasted or lost in dead tissues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 because the food is undigested, passes to decomposers in faeces, urine and dead </a:t>
            </a:r>
            <a:r>
              <a:rPr lang="en-GB" sz="2000" dirty="0" smtClean="0"/>
              <a:t>tissues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6526" y="4968875"/>
            <a:ext cx="3624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C00000"/>
                </a:solidFill>
              </a:rPr>
              <a:t>30KJ </a:t>
            </a:r>
            <a:r>
              <a:rPr lang="en-GB" sz="2000" u="sng" dirty="0"/>
              <a:t>converted into heat.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/>
              <a:t> during respiration</a:t>
            </a:r>
          </a:p>
          <a:p>
            <a:r>
              <a:rPr lang="en-GB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836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4464496" cy="392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7667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Energy transfer through the food chain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813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efficiency differs between different food chains and levels. It depends on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ow well materials can be digested</a:t>
            </a:r>
          </a:p>
          <a:p>
            <a:pPr lvl="1"/>
            <a:r>
              <a:rPr lang="en-US" sz="2400" dirty="0" smtClean="0"/>
              <a:t>Energy requirements e.g. </a:t>
            </a:r>
          </a:p>
          <a:p>
            <a:pPr lvl="2"/>
            <a:r>
              <a:rPr lang="en-US" sz="2400" dirty="0" smtClean="0"/>
              <a:t>surface area : volume ratio, </a:t>
            </a:r>
          </a:p>
          <a:p>
            <a:pPr lvl="2"/>
            <a:r>
              <a:rPr lang="en-US" sz="2400" dirty="0" smtClean="0"/>
              <a:t>environmental temperatures</a:t>
            </a:r>
          </a:p>
          <a:p>
            <a:pPr lvl="2"/>
            <a:r>
              <a:rPr lang="en-US" sz="2400" dirty="0"/>
              <a:t>a</a:t>
            </a:r>
            <a:r>
              <a:rPr lang="en-US" sz="2400" dirty="0" smtClean="0"/>
              <a:t>ctivity levels.eg plants do not expend much energy on movement compared to animals</a:t>
            </a:r>
          </a:p>
          <a:p>
            <a:pPr lvl="1"/>
            <a:endParaRPr lang="en-US" sz="2800" dirty="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76375" y="4797425"/>
            <a:ext cx="9350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Differences in energy transfer between levels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01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395536" y="504255"/>
            <a:ext cx="8424936" cy="138499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dirty="0"/>
              <a:t>Because of this there is </a:t>
            </a:r>
            <a:r>
              <a:rPr lang="en-GB" sz="2800" dirty="0" smtClean="0"/>
              <a:t>energy has been lost from the ecosystem between each trophic level </a:t>
            </a:r>
            <a:r>
              <a:rPr lang="en-GB" sz="2800" dirty="0"/>
              <a:t>– limits the number of trophic levels in each food </a:t>
            </a:r>
            <a:r>
              <a:rPr lang="en-GB" sz="2800" dirty="0" smtClean="0"/>
              <a:t>chain.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75771" y="2401765"/>
            <a:ext cx="14265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27939" y="2617789"/>
            <a:ext cx="15680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65757" y="2938520"/>
            <a:ext cx="15690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2942" y="2833813"/>
            <a:ext cx="132831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940152" y="3383260"/>
            <a:ext cx="1080120" cy="47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312452" y="3049837"/>
            <a:ext cx="10388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91950" y="3481885"/>
            <a:ext cx="25491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364088" y="3865910"/>
            <a:ext cx="225802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30430" y="4268614"/>
            <a:ext cx="44995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54829" y="5013176"/>
            <a:ext cx="8265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These pyramids of number illustrate the problem. The more trophic levels the greater the area required to input sufficient energy to supply all the consumers further up.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98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323528" y="281862"/>
            <a:ext cx="8229600" cy="908050"/>
          </a:xfrm>
        </p:spPr>
        <p:txBody>
          <a:bodyPr/>
          <a:lstStyle/>
          <a:p>
            <a:r>
              <a:rPr lang="en-GB" smtClean="0">
                <a:solidFill>
                  <a:schemeClr val="hlink"/>
                </a:solidFill>
              </a:rPr>
              <a:t>Energy losses in food chains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4294967295"/>
          </p:nvPr>
        </p:nvSpPr>
        <p:spPr>
          <a:xfrm>
            <a:off x="450056" y="5277419"/>
            <a:ext cx="8229600" cy="10001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dirty="0" smtClean="0"/>
              <a:t>Exam question on energy transfer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214438"/>
            <a:ext cx="876458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77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25" y="332656"/>
            <a:ext cx="3571875" cy="1368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b="1" u="sng" dirty="0" smtClean="0">
                <a:solidFill>
                  <a:srgbClr val="0070C0"/>
                </a:solidFill>
              </a:rPr>
              <a:t>Food Chains and Webs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4286250"/>
            <a:ext cx="4067175" cy="2571750"/>
          </a:xfrm>
          <a:solidFill>
            <a:srgbClr val="CCFFFF"/>
          </a:solidFill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GB" dirty="0" smtClean="0"/>
              <a:t>	</a:t>
            </a:r>
            <a:r>
              <a:rPr lang="en-GB" dirty="0" smtClean="0">
                <a:solidFill>
                  <a:srgbClr val="C00000"/>
                </a:solidFill>
              </a:rPr>
              <a:t>We prefer food webs as it shows all the food chains in a particular ecosystem and how they interact.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284538"/>
            <a:ext cx="5076825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08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96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16381" y="188640"/>
            <a:ext cx="8229600" cy="908050"/>
          </a:xfrm>
        </p:spPr>
        <p:txBody>
          <a:bodyPr/>
          <a:lstStyle/>
          <a:p>
            <a:pPr algn="l"/>
            <a:r>
              <a:rPr lang="en-GB" b="1" u="sng" dirty="0" smtClean="0">
                <a:solidFill>
                  <a:schemeClr val="tx1"/>
                </a:solidFill>
              </a:rPr>
              <a:t>Productivity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42350" cy="2103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3600" b="1" dirty="0"/>
              <a:t>Productivity </a:t>
            </a:r>
            <a:r>
              <a:rPr lang="en-GB" sz="3600" dirty="0"/>
              <a:t>= </a:t>
            </a:r>
            <a:r>
              <a:rPr lang="en-GB" sz="3200" dirty="0"/>
              <a:t>the rate at which energy passes through each trophic level, per unit area (usually one square metre), in a given amount of time (usually a year)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8249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323850" y="765175"/>
            <a:ext cx="8435975" cy="98107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productivity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419" name="Rectangle 3"/>
          <p:cNvSpPr>
            <a:spLocks noGrp="1"/>
          </p:cNvSpPr>
          <p:nvPr>
            <p:ph idx="1"/>
          </p:nvPr>
        </p:nvSpPr>
        <p:spPr>
          <a:xfrm>
            <a:off x="179512" y="2664425"/>
            <a:ext cx="8785225" cy="3743325"/>
          </a:xfrm>
        </p:spPr>
        <p:txBody>
          <a:bodyPr/>
          <a:lstStyle/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Gross primary productivity (GPP):</a:t>
            </a:r>
          </a:p>
          <a:p>
            <a:pPr>
              <a:buFont typeface="Arial" charset="0"/>
              <a:buNone/>
            </a:pPr>
            <a:r>
              <a:rPr lang="en-GB" dirty="0" smtClean="0"/>
              <a:t>	Rate at which plants convert light energy into chemical energy</a:t>
            </a:r>
          </a:p>
          <a:p>
            <a:pPr>
              <a:buFont typeface="Arial" charset="0"/>
              <a:buNone/>
            </a:pPr>
            <a:endParaRPr lang="en-GB" dirty="0" smtClean="0"/>
          </a:p>
          <a:p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Net primary productivity: (NPP)</a:t>
            </a:r>
          </a:p>
          <a:p>
            <a:pPr>
              <a:buFont typeface="Arial" charset="0"/>
              <a:buNone/>
            </a:pPr>
            <a:r>
              <a:rPr lang="en-GB" dirty="0" smtClean="0"/>
              <a:t>		GPP </a:t>
            </a:r>
            <a:r>
              <a:rPr lang="en-GB" dirty="0"/>
              <a:t>-</a:t>
            </a:r>
            <a:r>
              <a:rPr lang="en-GB" dirty="0" smtClean="0"/>
              <a:t> the energy lost through respiration.</a:t>
            </a:r>
          </a:p>
          <a:p>
            <a:pPr>
              <a:buFont typeface="Arial" charset="0"/>
              <a:buNone/>
            </a:pPr>
            <a:r>
              <a:rPr lang="en-GB" dirty="0" smtClean="0"/>
              <a:t>		This is the energy available to herbivores</a:t>
            </a:r>
          </a:p>
          <a:p>
            <a:pPr>
              <a:buFont typeface="Arial" charset="0"/>
              <a:buNone/>
            </a:pPr>
            <a:endParaRPr lang="en-US" dirty="0" smtClean="0"/>
          </a:p>
        </p:txBody>
      </p:sp>
      <p:pic>
        <p:nvPicPr>
          <p:cNvPr id="31748" name="Picture 4" descr="pl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0"/>
            <a:ext cx="35750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203575" y="1628775"/>
            <a:ext cx="2232025" cy="576263"/>
          </a:xfrm>
          <a:prstGeom prst="line">
            <a:avLst/>
          </a:prstGeom>
          <a:noFill/>
          <a:ln w="635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07504" y="5762873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How can we increase NPP so that crop yields are bigger 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12415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Secondary Productivity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76800"/>
          </a:xfrm>
        </p:spPr>
        <p:txBody>
          <a:bodyPr/>
          <a:lstStyle/>
          <a:p>
            <a:r>
              <a:rPr lang="en-GB" dirty="0" smtClean="0"/>
              <a:t>This is the energy obtained by consumers.</a:t>
            </a:r>
          </a:p>
          <a:p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onsumers are relatively inefficient at obtaining energy from </a:t>
            </a:r>
            <a:r>
              <a:rPr lang="en-GB" smtClean="0"/>
              <a:t>producers but it </a:t>
            </a:r>
            <a:r>
              <a:rPr lang="en-GB" dirty="0" smtClean="0"/>
              <a:t>is less efficient to eat animals than plants.</a:t>
            </a:r>
          </a:p>
          <a:p>
            <a:pPr lvl="1"/>
            <a:r>
              <a:rPr lang="en-GB" dirty="0" smtClean="0"/>
              <a:t>(Some places plants cannot grow and humans rely on hunting animals </a:t>
            </a:r>
            <a:r>
              <a:rPr lang="en-GB" dirty="0" err="1" smtClean="0"/>
              <a:t>e.g</a:t>
            </a:r>
            <a:r>
              <a:rPr lang="en-GB" dirty="0" smtClean="0"/>
              <a:t>?)</a:t>
            </a:r>
          </a:p>
          <a:p>
            <a:r>
              <a:rPr lang="en-GB" dirty="0" smtClean="0"/>
              <a:t>Each animal wastes energy from indigestible materials, as not all parts of a plant or animal are eaten </a:t>
            </a:r>
          </a:p>
          <a:p>
            <a:pPr lvl="1"/>
            <a:r>
              <a:rPr lang="en-GB" dirty="0" smtClean="0"/>
              <a:t>E.g</a:t>
            </a:r>
            <a:r>
              <a:rPr lang="en-GB" dirty="0"/>
              <a:t>.</a:t>
            </a:r>
            <a:r>
              <a:rPr lang="en-GB" dirty="0" smtClean="0"/>
              <a:t>as cellulose, fur, bones, wood</a:t>
            </a:r>
          </a:p>
          <a:p>
            <a:pPr marL="274320" lvl="1" indent="0">
              <a:buNone/>
            </a:pPr>
            <a:r>
              <a:rPr lang="en-GB" dirty="0" smtClean="0"/>
              <a:t>Secondary productivity can be improved in a number of 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60648"/>
            <a:ext cx="6696744" cy="646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90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11889"/>
            <a:ext cx="7200800" cy="6022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7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dirty="0" smtClean="0">
                <a:solidFill>
                  <a:schemeClr val="tx1"/>
                </a:solidFill>
              </a:rPr>
              <a:t>How could we manipulate energy transfer for our benefit?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pic>
        <p:nvPicPr>
          <p:cNvPr id="32771" name="Picture 3" descr="potato_bee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284956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bko05s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149725"/>
            <a:ext cx="32400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gmo-cotton_z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92150"/>
            <a:ext cx="2554287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04-18-05%20grafton%2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25538"/>
            <a:ext cx="27781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 descr="42-152934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149725"/>
            <a:ext cx="36004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scaleslesschicken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2952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1174" y="603037"/>
            <a:ext cx="188729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/>
              </a:rPr>
              <a:t>The </a:t>
            </a:r>
            <a:r>
              <a:rPr lang="en-GB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8"/>
              </a:rPr>
              <a:t>Meatrix</a:t>
            </a:r>
            <a:endParaRPr lang="en-GB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/>
              <a:t>Improving Productivity</a:t>
            </a:r>
            <a:endParaRPr lang="en-GB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3931920" cy="639762"/>
          </a:xfrm>
        </p:spPr>
        <p:txBody>
          <a:bodyPr/>
          <a:lstStyle/>
          <a:p>
            <a:r>
              <a:rPr lang="en-GB" b="1" u="sng" dirty="0" smtClean="0"/>
              <a:t>Primary Productivity in Plants</a:t>
            </a:r>
            <a:endParaRPr lang="en-GB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075936" cy="4248472"/>
          </a:xfrm>
        </p:spPr>
        <p:txBody>
          <a:bodyPr>
            <a:normAutofit/>
          </a:bodyPr>
          <a:lstStyle/>
          <a:p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931920" cy="639762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Secondary Productivity in Animals</a:t>
            </a:r>
            <a:endParaRPr lang="en-GB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88024" y="2204864"/>
            <a:ext cx="3931920" cy="4248472"/>
          </a:xfrm>
        </p:spPr>
        <p:txBody>
          <a:bodyPr>
            <a:normAutofit/>
          </a:bodyPr>
          <a:lstStyle/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7355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/>
              <a:t>Improving Productivity</a:t>
            </a:r>
            <a:endParaRPr lang="en-GB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3931920" cy="639762"/>
          </a:xfrm>
        </p:spPr>
        <p:txBody>
          <a:bodyPr/>
          <a:lstStyle/>
          <a:p>
            <a:r>
              <a:rPr lang="en-GB" b="1" u="sng" dirty="0" smtClean="0"/>
              <a:t>Primary Productivity in Plants</a:t>
            </a:r>
            <a:endParaRPr lang="en-GB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075936" cy="4248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Increase warmth and light intensity in greenhouse crops</a:t>
            </a:r>
          </a:p>
          <a:p>
            <a:r>
              <a:rPr lang="en-GB" sz="2000" dirty="0" smtClean="0"/>
              <a:t>Early planting gives longer growing seasons</a:t>
            </a:r>
          </a:p>
          <a:p>
            <a:r>
              <a:rPr lang="en-GB" sz="2000" dirty="0" smtClean="0"/>
              <a:t>Irrigation/ drought resistance</a:t>
            </a:r>
          </a:p>
          <a:p>
            <a:r>
              <a:rPr lang="en-GB" sz="2000" dirty="0" smtClean="0"/>
              <a:t>Fertilisers/ crop rotation/N</a:t>
            </a:r>
            <a:r>
              <a:rPr lang="en-GB" sz="2000" dirty="0" smtClean="0">
                <a:latin typeface="Calibri"/>
              </a:rPr>
              <a:t>₂</a:t>
            </a:r>
            <a:r>
              <a:rPr lang="en-GB" sz="2000" dirty="0" smtClean="0"/>
              <a:t> Fixing crops  to increase growth</a:t>
            </a:r>
          </a:p>
          <a:p>
            <a:r>
              <a:rPr lang="en-GB" sz="2000" dirty="0" smtClean="0"/>
              <a:t>Pesticides</a:t>
            </a:r>
          </a:p>
          <a:p>
            <a:r>
              <a:rPr lang="en-GB" sz="2000" dirty="0" smtClean="0"/>
              <a:t>Fungicides</a:t>
            </a:r>
          </a:p>
          <a:p>
            <a:r>
              <a:rPr lang="en-GB" sz="2000" dirty="0" smtClean="0"/>
              <a:t>Herbicides</a:t>
            </a:r>
          </a:p>
          <a:p>
            <a:r>
              <a:rPr lang="en-GB" sz="2000" dirty="0" smtClean="0"/>
              <a:t>GM crops/selective breeding </a:t>
            </a:r>
            <a:r>
              <a:rPr lang="en-GB" sz="2000" dirty="0" err="1" smtClean="0"/>
              <a:t>e.g</a:t>
            </a:r>
            <a:r>
              <a:rPr lang="en-GB" sz="2000" dirty="0" smtClean="0"/>
              <a:t> wheat crops</a:t>
            </a: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931920" cy="639762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Secondary Productivity in Animals</a:t>
            </a:r>
            <a:endParaRPr lang="en-GB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88024" y="2204864"/>
            <a:ext cx="3931920" cy="4248472"/>
          </a:xfrm>
        </p:spPr>
        <p:txBody>
          <a:bodyPr>
            <a:normAutofit/>
          </a:bodyPr>
          <a:lstStyle/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8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b="1" dirty="0" smtClean="0"/>
              <a:t>Improving Productivity</a:t>
            </a:r>
            <a:endParaRPr lang="en-GB" sz="4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3931920" cy="639762"/>
          </a:xfrm>
        </p:spPr>
        <p:txBody>
          <a:bodyPr/>
          <a:lstStyle/>
          <a:p>
            <a:r>
              <a:rPr lang="en-GB" b="1" u="sng" dirty="0" smtClean="0"/>
              <a:t>Primary Productivity in Plants</a:t>
            </a:r>
            <a:endParaRPr lang="en-GB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4075936" cy="4248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Increase warmth and light intensity in greenhouse crops</a:t>
            </a:r>
          </a:p>
          <a:p>
            <a:r>
              <a:rPr lang="en-GB" sz="2000" dirty="0" smtClean="0"/>
              <a:t>Early planting gives longer growing seasons</a:t>
            </a:r>
          </a:p>
          <a:p>
            <a:r>
              <a:rPr lang="en-GB" sz="2000" dirty="0" smtClean="0"/>
              <a:t>Irrigation/ drought resistance</a:t>
            </a:r>
          </a:p>
          <a:p>
            <a:r>
              <a:rPr lang="en-GB" sz="2000" dirty="0" smtClean="0"/>
              <a:t>Fertilisers/ crop rotation/N</a:t>
            </a:r>
            <a:r>
              <a:rPr lang="en-GB" sz="2000" dirty="0" smtClean="0">
                <a:latin typeface="Calibri"/>
              </a:rPr>
              <a:t>₂</a:t>
            </a:r>
            <a:r>
              <a:rPr lang="en-GB" sz="2000" dirty="0" smtClean="0"/>
              <a:t> Fixing crops  to increase growth</a:t>
            </a:r>
          </a:p>
          <a:p>
            <a:r>
              <a:rPr lang="en-GB" sz="2000" dirty="0" smtClean="0"/>
              <a:t>Pesticides</a:t>
            </a:r>
          </a:p>
          <a:p>
            <a:r>
              <a:rPr lang="en-GB" sz="2000" dirty="0" smtClean="0"/>
              <a:t>Fungicides</a:t>
            </a:r>
          </a:p>
          <a:p>
            <a:r>
              <a:rPr lang="en-GB" sz="2000" dirty="0" smtClean="0"/>
              <a:t>Herbicides</a:t>
            </a:r>
          </a:p>
          <a:p>
            <a:r>
              <a:rPr lang="en-GB" sz="2000" dirty="0" smtClean="0"/>
              <a:t>GM crops/selective breeding </a:t>
            </a:r>
            <a:r>
              <a:rPr lang="en-GB" sz="2000" dirty="0" err="1" smtClean="0"/>
              <a:t>e.g</a:t>
            </a:r>
            <a:r>
              <a:rPr lang="en-GB" sz="2000" dirty="0" smtClean="0"/>
              <a:t> wheat crops</a:t>
            </a:r>
            <a:endParaRPr lang="en-GB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6016" y="1484784"/>
            <a:ext cx="3931920" cy="639762"/>
          </a:xfrm>
        </p:spPr>
        <p:txBody>
          <a:bodyPr>
            <a:normAutofit fontScale="92500" lnSpcReduction="10000"/>
          </a:bodyPr>
          <a:lstStyle/>
          <a:p>
            <a:r>
              <a:rPr lang="en-GB" b="1" u="sng" dirty="0" smtClean="0"/>
              <a:t>Secondary Productivity in Animals</a:t>
            </a:r>
            <a:endParaRPr lang="en-GB" b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88024" y="2204864"/>
            <a:ext cx="3931920" cy="4248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Eating animals before maturity </a:t>
            </a:r>
          </a:p>
          <a:p>
            <a:r>
              <a:rPr lang="en-GB" sz="2000" dirty="0" smtClean="0"/>
              <a:t>Selective breeding e.g. in milk production</a:t>
            </a:r>
          </a:p>
          <a:p>
            <a:r>
              <a:rPr lang="en-GB" sz="2000" dirty="0" smtClean="0"/>
              <a:t>Use of antibiotics to reduce energy lost on fighting disease</a:t>
            </a:r>
          </a:p>
          <a:p>
            <a:r>
              <a:rPr lang="en-GB" sz="2000" dirty="0" smtClean="0"/>
              <a:t>Confine animals to reduce energy used to move around</a:t>
            </a:r>
          </a:p>
          <a:p>
            <a:r>
              <a:rPr lang="en-GB" sz="2000" dirty="0" smtClean="0"/>
              <a:t>Keep warm to reduce energy expended on keeping warm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25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345638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this food web</a:t>
            </a:r>
          </a:p>
          <a:p>
            <a:r>
              <a:rPr lang="en-GB" sz="2800" dirty="0" smtClean="0"/>
              <a:t>Identify a: </a:t>
            </a:r>
          </a:p>
          <a:p>
            <a:endParaRPr lang="en-GB" sz="2800" dirty="0"/>
          </a:p>
          <a:p>
            <a:r>
              <a:rPr lang="en-GB" sz="2400" dirty="0" smtClean="0"/>
              <a:t>Producer</a:t>
            </a:r>
          </a:p>
          <a:p>
            <a:endParaRPr lang="en-GB" sz="2400" dirty="0"/>
          </a:p>
          <a:p>
            <a:r>
              <a:rPr lang="en-GB" sz="2400" dirty="0" smtClean="0"/>
              <a:t>Primary Consumer</a:t>
            </a:r>
          </a:p>
          <a:p>
            <a:endParaRPr lang="en-GB" sz="2400" dirty="0"/>
          </a:p>
          <a:p>
            <a:r>
              <a:rPr lang="en-GB" sz="2400" dirty="0" smtClean="0"/>
              <a:t>An organism that occupies more than 1 trophic level</a:t>
            </a:r>
          </a:p>
          <a:p>
            <a:endParaRPr lang="en-GB" sz="2400" dirty="0"/>
          </a:p>
          <a:p>
            <a:r>
              <a:rPr lang="en-GB" sz="2400" dirty="0" smtClean="0"/>
              <a:t>Which group of organisms are missing from this food web?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5177649" cy="39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78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en-GB" sz="4800" b="1" u="sng" smtClean="0">
                <a:solidFill>
                  <a:schemeClr val="hlink"/>
                </a:solidFill>
              </a:rPr>
              <a:t>Energy transfer</a:t>
            </a:r>
            <a:endParaRPr lang="en-US" sz="4800" b="1" u="sng" smtClean="0">
              <a:solidFill>
                <a:schemeClr val="hlink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xfrm>
            <a:off x="179388" y="1484313"/>
            <a:ext cx="8785225" cy="5073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sz="2800" b="1" u="sng" smtClean="0">
                <a:solidFill>
                  <a:schemeClr val="hlink"/>
                </a:solidFill>
              </a:rPr>
              <a:t>Lesson objectives</a:t>
            </a:r>
            <a:r>
              <a:rPr lang="en-GB" smtClean="0"/>
              <a:t> 	</a:t>
            </a:r>
          </a:p>
          <a:p>
            <a:pPr>
              <a:buFont typeface="Arial" charset="0"/>
              <a:buNone/>
            </a:pPr>
            <a:r>
              <a:rPr lang="en-GB" smtClean="0"/>
              <a:t>By the end of this lesson pupils should be able to….</a:t>
            </a:r>
            <a:endParaRPr lang="en-US" smtClean="0"/>
          </a:p>
          <a:p>
            <a:r>
              <a:rPr lang="en-US" sz="2800" smtClean="0"/>
              <a:t>Describe how energy is transferred though ecosystems;</a:t>
            </a:r>
          </a:p>
          <a:p>
            <a:r>
              <a:rPr lang="en-US" sz="2800" smtClean="0"/>
              <a:t>Outline how energy transfers between trophic levels can be measured;</a:t>
            </a:r>
          </a:p>
          <a:p>
            <a:r>
              <a:rPr lang="en-US" sz="2800" smtClean="0"/>
              <a:t>Discuss the efficiency of energy transfers between trophic levels;</a:t>
            </a:r>
          </a:p>
        </p:txBody>
      </p:sp>
    </p:spTree>
    <p:extLst>
      <p:ext uri="{BB962C8B-B14F-4D97-AF65-F5344CB8AC3E}">
        <p14:creationId xmlns:p14="http://schemas.microsoft.com/office/powerpoint/2010/main" val="234738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90600"/>
          </a:xfrm>
        </p:spPr>
        <p:txBody>
          <a:bodyPr/>
          <a:lstStyle/>
          <a:p>
            <a:r>
              <a:rPr lang="en-GB" b="1" u="sng" dirty="0" smtClean="0"/>
              <a:t>Organising Food Chain Pyramids</a:t>
            </a:r>
            <a:endParaRPr lang="en-GB" b="1" u="sng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4993057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556792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They are always arranged in this order with producers at the base </a:t>
            </a:r>
          </a:p>
          <a:p>
            <a:r>
              <a:rPr lang="en-GB" sz="2800" dirty="0" smtClean="0"/>
              <a:t>and the top carnivore at the top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487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512" y="404664"/>
            <a:ext cx="8229600" cy="990600"/>
          </a:xfrm>
        </p:spPr>
        <p:txBody>
          <a:bodyPr/>
          <a:lstStyle/>
          <a:p>
            <a:r>
              <a:rPr lang="en-GB" b="1" dirty="0" smtClean="0"/>
              <a:t>Displaying Food Chain Data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9"/>
            <a:ext cx="36004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77717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Pyramid of number</a:t>
            </a:r>
            <a:endParaRPr lang="en-GB" sz="3200" b="1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24" y="3284984"/>
            <a:ext cx="7828896" cy="247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7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251520" y="40466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When Pyramids of number go wrong!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44823"/>
            <a:ext cx="4536504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844823"/>
            <a:ext cx="4824536" cy="19389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Sketch the pyramid of number you would expect for this food chain</a:t>
            </a:r>
          </a:p>
          <a:p>
            <a:endParaRPr lang="en-GB" sz="2400" dirty="0" smtClean="0"/>
          </a:p>
          <a:p>
            <a:r>
              <a:rPr lang="en-GB" sz="2400" dirty="0" smtClean="0"/>
              <a:t>Seeds	        birds	    cat	    fleas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76056" y="3501008"/>
            <a:ext cx="36004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02785" y="3526338"/>
            <a:ext cx="36004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596336" y="3526338"/>
            <a:ext cx="360040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1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71" y="126783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One solution is to use biomass data instead of numbers</a:t>
            </a:r>
          </a:p>
          <a:p>
            <a:r>
              <a:rPr lang="en-GB" sz="2400" dirty="0" smtClean="0"/>
              <a:t>Units are often in Kg/m².</a:t>
            </a:r>
          </a:p>
          <a:p>
            <a:endParaRPr lang="en-GB" sz="2400" dirty="0" smtClean="0"/>
          </a:p>
          <a:p>
            <a:r>
              <a:rPr lang="en-GB" sz="2400" dirty="0" smtClean="0"/>
              <a:t>How is dry biomass data </a:t>
            </a:r>
          </a:p>
          <a:p>
            <a:r>
              <a:rPr lang="en-GB" sz="2400" dirty="0" smtClean="0"/>
              <a:t>collected?</a:t>
            </a:r>
            <a:endParaRPr lang="en-GB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481139" cy="18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3671" y="260648"/>
            <a:ext cx="8229600" cy="990600"/>
          </a:xfrm>
        </p:spPr>
        <p:txBody>
          <a:bodyPr/>
          <a:lstStyle/>
          <a:p>
            <a:r>
              <a:rPr lang="en-GB" b="1" u="sng" dirty="0" smtClean="0"/>
              <a:t>Pyramids of Biomass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9421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83102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now looks like a pyramid, as the tree’s size is taken into account.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30592" y="5805265"/>
            <a:ext cx="830184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Work through the exam </a:t>
            </a:r>
            <a:r>
              <a:rPr lang="en-GB" sz="2400" dirty="0" smtClean="0"/>
              <a:t>question ED2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7" y="332656"/>
            <a:ext cx="8352927" cy="29238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GB" sz="2400" dirty="0" smtClean="0"/>
          </a:p>
          <a:p>
            <a:r>
              <a:rPr lang="en-GB" sz="3200" dirty="0" smtClean="0"/>
              <a:t>What are the limitations </a:t>
            </a:r>
            <a:r>
              <a:rPr lang="en-GB" sz="3200" dirty="0"/>
              <a:t>to using pyramids of biomass</a:t>
            </a:r>
            <a:r>
              <a:rPr lang="en-GB" sz="3200" dirty="0" smtClean="0"/>
              <a:t>?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7961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726</TotalTime>
  <Words>889</Words>
  <Application>Microsoft Office PowerPoint</Application>
  <PresentationFormat>On-screen Show (4:3)</PresentationFormat>
  <Paragraphs>159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Clarity</vt:lpstr>
      <vt:lpstr>Energy Transfer through the ecosystem</vt:lpstr>
      <vt:lpstr>Food Chains and Webs</vt:lpstr>
      <vt:lpstr>PowerPoint Presentation</vt:lpstr>
      <vt:lpstr>Energy transfer</vt:lpstr>
      <vt:lpstr>Organising Food Chain Pyramids</vt:lpstr>
      <vt:lpstr>Displaying Food Chain Data</vt:lpstr>
      <vt:lpstr>When Pyramids of number go wrong!</vt:lpstr>
      <vt:lpstr>Pyramids of Biomass</vt:lpstr>
      <vt:lpstr>PowerPoint Presentation</vt:lpstr>
      <vt:lpstr>Pyramids of Energy</vt:lpstr>
      <vt:lpstr>Pyramids of Energy Flow</vt:lpstr>
      <vt:lpstr>Energy and ecosystems</vt:lpstr>
      <vt:lpstr>Energy Efficiency calculations?</vt:lpstr>
      <vt:lpstr> </vt:lpstr>
      <vt:lpstr>How is Energy Lost from the Ecosystem?</vt:lpstr>
      <vt:lpstr>PowerPoint Presentation</vt:lpstr>
      <vt:lpstr>Differences in energy transfer between levels</vt:lpstr>
      <vt:lpstr>Because of this there is energy has been lost from the ecosystem between each trophic level – limits the number of trophic levels in each food chain.</vt:lpstr>
      <vt:lpstr>Energy losses in food chains</vt:lpstr>
      <vt:lpstr>Productivity</vt:lpstr>
      <vt:lpstr>Primary productivity</vt:lpstr>
      <vt:lpstr>Secondary Productivity</vt:lpstr>
      <vt:lpstr>PowerPoint Presentation</vt:lpstr>
      <vt:lpstr>PowerPoint Presentation</vt:lpstr>
      <vt:lpstr>How could we manipulate energy transfer for our benefit?</vt:lpstr>
      <vt:lpstr>Improving Productivity</vt:lpstr>
      <vt:lpstr>Improving Productivity</vt:lpstr>
      <vt:lpstr>Improving Productivity</vt:lpstr>
    </vt:vector>
  </TitlesOfParts>
  <Company>Bishop Wordsworth's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setup-Software Setup Account</dc:creator>
  <cp:lastModifiedBy>setup-Software Setup Account</cp:lastModifiedBy>
  <cp:revision>58</cp:revision>
  <dcterms:created xsi:type="dcterms:W3CDTF">2013-06-03T13:16:08Z</dcterms:created>
  <dcterms:modified xsi:type="dcterms:W3CDTF">2015-06-15T14:46:23Z</dcterms:modified>
</cp:coreProperties>
</file>